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57" r:id="rId4"/>
    <p:sldId id="3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322" r:id="rId15"/>
    <p:sldId id="359" r:id="rId16"/>
    <p:sldId id="360" r:id="rId17"/>
    <p:sldId id="358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65" r:id="rId26"/>
    <p:sldId id="352" r:id="rId27"/>
    <p:sldId id="353" r:id="rId28"/>
    <p:sldId id="286" r:id="rId29"/>
    <p:sldId id="287" r:id="rId30"/>
    <p:sldId id="288" r:id="rId31"/>
    <p:sldId id="354" r:id="rId32"/>
    <p:sldId id="290" r:id="rId33"/>
    <p:sldId id="291" r:id="rId34"/>
    <p:sldId id="369" r:id="rId35"/>
    <p:sldId id="355" r:id="rId36"/>
    <p:sldId id="364" r:id="rId37"/>
    <p:sldId id="3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63" r:id="rId51"/>
    <p:sldId id="361" r:id="rId52"/>
    <p:sldId id="362" r:id="rId53"/>
    <p:sldId id="366" r:id="rId54"/>
    <p:sldId id="367" r:id="rId55"/>
    <p:sldId id="316" r:id="rId56"/>
  </p:sldIdLst>
  <p:sldSz cx="12192000" cy="6858000"/>
  <p:notesSz cx="6858000" cy="9144000"/>
  <p:embeddedFontLs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Playfair Display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51"/>
  </p:normalViewPr>
  <p:slideViewPr>
    <p:cSldViewPr snapToGrid="0">
      <p:cViewPr varScale="1">
        <p:scale>
          <a:sx n="105" d="100"/>
          <a:sy n="105" d="100"/>
        </p:scale>
        <p:origin x="6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93d8bc99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93d8bc99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93d8bc99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93d8bc99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93d8bc99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293d8bc99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97432fc9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97432fc9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97432fc9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97432fc9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97432fc9c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97432fc9c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97432fc9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97432fc9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97432fc9c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97432fc9c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97432fc9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97432fc9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297432fc9c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297432fc9c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97432fc9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97432fc9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297432fc9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297432fc9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97432fc9c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97432fc9c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97432fc9c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97432fc9c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>
          <a:extLst>
            <a:ext uri="{FF2B5EF4-FFF2-40B4-BE49-F238E27FC236}">
              <a16:creationId xmlns:a16="http://schemas.microsoft.com/office/drawing/2014/main" id="{660665BE-5ACD-556B-1BA4-0040DEDA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97432fc9c_0_548:notes">
            <a:extLst>
              <a:ext uri="{FF2B5EF4-FFF2-40B4-BE49-F238E27FC236}">
                <a16:creationId xmlns:a16="http://schemas.microsoft.com/office/drawing/2014/main" id="{570DE26C-5910-747B-9D87-55829D600E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97432fc9c_0_548:notes">
            <a:extLst>
              <a:ext uri="{FF2B5EF4-FFF2-40B4-BE49-F238E27FC236}">
                <a16:creationId xmlns:a16="http://schemas.microsoft.com/office/drawing/2014/main" id="{5253854A-E9A5-0DD5-D6D8-67B6BB7E7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93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97432fc9c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97432fc9c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97432fc9c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297432fc9c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68567230-A1A7-07A1-D235-C5AF8F7C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97432fc9c_0_679:notes">
            <a:extLst>
              <a:ext uri="{FF2B5EF4-FFF2-40B4-BE49-F238E27FC236}">
                <a16:creationId xmlns:a16="http://schemas.microsoft.com/office/drawing/2014/main" id="{E564E94C-38B8-B7D1-3D2F-BD24918F22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297432fc9c_0_679:notes">
            <a:extLst>
              <a:ext uri="{FF2B5EF4-FFF2-40B4-BE49-F238E27FC236}">
                <a16:creationId xmlns:a16="http://schemas.microsoft.com/office/drawing/2014/main" id="{8926269E-3654-BC21-F508-C39628289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937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>
          <a:extLst>
            <a:ext uri="{FF2B5EF4-FFF2-40B4-BE49-F238E27FC236}">
              <a16:creationId xmlns:a16="http://schemas.microsoft.com/office/drawing/2014/main" id="{5300EF56-E825-B7D7-079B-5BD1D984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97432fc9c_0_662:notes">
            <a:extLst>
              <a:ext uri="{FF2B5EF4-FFF2-40B4-BE49-F238E27FC236}">
                <a16:creationId xmlns:a16="http://schemas.microsoft.com/office/drawing/2014/main" id="{3AE1371B-89E1-8CC2-D88F-70070A05E4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97432fc9c_0_662:notes">
            <a:extLst>
              <a:ext uri="{FF2B5EF4-FFF2-40B4-BE49-F238E27FC236}">
                <a16:creationId xmlns:a16="http://schemas.microsoft.com/office/drawing/2014/main" id="{C8F98D03-B5D8-5749-CD5E-6EE5DDCB4A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23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C928EED8-E2C3-A4EC-A010-9603211BC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1F2D53AA-F1CE-D12B-4360-AF9BC23DC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DF510AD3-7F23-3DAF-6784-BDF71AF00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253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>
          <a:extLst>
            <a:ext uri="{FF2B5EF4-FFF2-40B4-BE49-F238E27FC236}">
              <a16:creationId xmlns:a16="http://schemas.microsoft.com/office/drawing/2014/main" id="{06039E80-C107-29A9-1965-0A9DB2FB8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97432fc9c_0_662:notes">
            <a:extLst>
              <a:ext uri="{FF2B5EF4-FFF2-40B4-BE49-F238E27FC236}">
                <a16:creationId xmlns:a16="http://schemas.microsoft.com/office/drawing/2014/main" id="{8B2FABCD-160F-2FAB-1287-E0755F28F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97432fc9c_0_662:notes">
            <a:extLst>
              <a:ext uri="{FF2B5EF4-FFF2-40B4-BE49-F238E27FC236}">
                <a16:creationId xmlns:a16="http://schemas.microsoft.com/office/drawing/2014/main" id="{6114EDF6-1B3E-113B-6ED7-0587967F2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868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>
          <a:extLst>
            <a:ext uri="{FF2B5EF4-FFF2-40B4-BE49-F238E27FC236}">
              <a16:creationId xmlns:a16="http://schemas.microsoft.com/office/drawing/2014/main" id="{9827022D-0369-745B-0A08-FB43986D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297432fc9c_0_662:notes">
            <a:extLst>
              <a:ext uri="{FF2B5EF4-FFF2-40B4-BE49-F238E27FC236}">
                <a16:creationId xmlns:a16="http://schemas.microsoft.com/office/drawing/2014/main" id="{8E046B4C-A900-DEA1-7399-B464EE46DE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297432fc9c_0_662:notes">
            <a:extLst>
              <a:ext uri="{FF2B5EF4-FFF2-40B4-BE49-F238E27FC236}">
                <a16:creationId xmlns:a16="http://schemas.microsoft.com/office/drawing/2014/main" id="{CCDBAAF4-01DF-7ED7-A7B4-432AD804D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369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297432fc9c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297432fc9c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97432fc9c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297432fc9c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297432fc9c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297432fc9c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297432fc9c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297432fc9c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297432fc9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297432fc9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297432fc9c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297432fc9c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297432fc9c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297432fc9c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2980d9867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2980d9867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9B46DF3-52FF-4576-8CC7-15476FD2D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4FA44154-AE35-AAC4-88A0-966013C770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D7BDBEE1-6230-26E3-E52C-0DA897FFA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44406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2980d9867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2980d9867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2980d9867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2980d9867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2980d986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2980d986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2980d9867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2980d9867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89C60DD9-981A-6F6B-EC79-66444F31A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72266DCC-6223-96B3-92E4-801589BDD1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9877A92F-3027-140B-CD8B-194C3ED2F8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165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91edd545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91edd545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93d8bc99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93d8bc99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93d8bc99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93d8bc99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93d8bc99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93d8bc99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93d8bc99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93d8bc99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uggingface.co/learn/computer-vision-course/en/unit4/multimodal-models/clip-and-relatives/clip" TargetMode="Externa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lab.research.google.com/github/NielsRogge/Transformers-Tutorials/blob/master/ViLT/Inference_with_ViLT_(visual_question_answering).ipynb" TargetMode="External"/><Relationship Id="rId5" Type="http://schemas.openxmlformats.org/officeDocument/2006/relationships/hyperlink" Target="https://huggingface.co/docs/transformers/main/en/tasks/visual_question_answering" TargetMode="Externa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Language Processing and </a:t>
            </a:r>
            <a:b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216" name="Google Shape;216;p23"/>
          <p:cNvSpPr txBox="1"/>
          <p:nvPr/>
        </p:nvSpPr>
        <p:spPr>
          <a:xfrm>
            <a:off x="780500" y="1378971"/>
            <a:ext cx="10667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Are </a:t>
            </a:r>
            <a:r>
              <a:rPr lang="pt-PT" sz="2267" dirty="0" err="1"/>
              <a:t>there</a:t>
            </a:r>
            <a:r>
              <a:rPr lang="pt-PT" sz="2267" dirty="0"/>
              <a:t> visual </a:t>
            </a:r>
            <a:r>
              <a:rPr lang="pt-PT" sz="2267" dirty="0" err="1"/>
              <a:t>embeddings</a:t>
            </a:r>
            <a:r>
              <a:rPr lang="pt-PT" sz="2267" dirty="0"/>
              <a:t>?</a:t>
            </a: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Vision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340167" y="1918113"/>
            <a:ext cx="102004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Yes</a:t>
            </a:r>
            <a:r>
              <a:rPr lang="pt-PT" sz="2267" b="1" dirty="0"/>
              <a:t>! </a:t>
            </a:r>
            <a:r>
              <a:rPr lang="pt-PT" sz="2267" dirty="0" err="1"/>
              <a:t>We</a:t>
            </a:r>
            <a:r>
              <a:rPr lang="pt-PT" sz="2267" dirty="0"/>
              <a:t> </a:t>
            </a:r>
            <a:r>
              <a:rPr lang="pt-PT" sz="2267" dirty="0" err="1"/>
              <a:t>need</a:t>
            </a:r>
            <a:r>
              <a:rPr lang="pt-PT" sz="2267" dirty="0"/>
              <a:t> </a:t>
            </a:r>
            <a:r>
              <a:rPr lang="pt-PT" sz="2267" dirty="0" err="1"/>
              <a:t>vector</a:t>
            </a:r>
            <a:r>
              <a:rPr lang="pt-PT" sz="2267" dirty="0"/>
              <a:t> </a:t>
            </a:r>
            <a:r>
              <a:rPr lang="pt-PT" sz="2267" dirty="0" err="1"/>
              <a:t>representations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images</a:t>
            </a:r>
            <a:r>
              <a:rPr lang="pt-PT" sz="2267" dirty="0"/>
              <a:t> in </a:t>
            </a:r>
            <a:r>
              <a:rPr lang="pt-PT" sz="2267" dirty="0" err="1"/>
              <a:t>order</a:t>
            </a:r>
            <a:r>
              <a:rPr lang="pt-PT" sz="2267" dirty="0"/>
              <a:t> to </a:t>
            </a:r>
            <a:r>
              <a:rPr lang="pt-PT" sz="2267" dirty="0" err="1"/>
              <a:t>represent</a:t>
            </a:r>
            <a:r>
              <a:rPr lang="pt-PT" sz="2267" dirty="0"/>
              <a:t> </a:t>
            </a:r>
            <a:r>
              <a:rPr lang="pt-PT" sz="2267" dirty="0" err="1"/>
              <a:t>them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/>
              <a:t>same</a:t>
            </a:r>
            <a:r>
              <a:rPr lang="pt-PT" sz="2267" b="1" dirty="0"/>
              <a:t> </a:t>
            </a:r>
            <a:r>
              <a:rPr lang="pt-PT" sz="2267" dirty="0" err="1"/>
              <a:t>higher</a:t>
            </a:r>
            <a:r>
              <a:rPr lang="pt-PT" sz="2267" dirty="0"/>
              <a:t> dimensional </a:t>
            </a:r>
            <a:r>
              <a:rPr lang="pt-PT" sz="2267" dirty="0" err="1"/>
              <a:t>space</a:t>
            </a:r>
            <a:r>
              <a:rPr lang="pt-PT" sz="2267" dirty="0"/>
              <a:t> as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780500" y="2857570"/>
            <a:ext cx="106676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How</a:t>
            </a:r>
            <a:r>
              <a:rPr lang="pt-PT" sz="2267" dirty="0"/>
              <a:t> can </a:t>
            </a:r>
            <a:r>
              <a:rPr lang="pt-PT" sz="2267" dirty="0" err="1"/>
              <a:t>we</a:t>
            </a:r>
            <a:r>
              <a:rPr lang="pt-PT" sz="2267" dirty="0"/>
              <a:t> </a:t>
            </a:r>
            <a:r>
              <a:rPr lang="pt-PT" sz="2267" dirty="0" err="1"/>
              <a:t>get</a:t>
            </a:r>
            <a:r>
              <a:rPr lang="pt-PT" sz="2267" dirty="0"/>
              <a:t> </a:t>
            </a:r>
            <a:r>
              <a:rPr lang="pt-PT" sz="2267" dirty="0" err="1"/>
              <a:t>them</a:t>
            </a:r>
            <a:r>
              <a:rPr lang="pt-PT" sz="2267" dirty="0"/>
              <a:t>?</a:t>
            </a: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405851" y="3481170"/>
            <a:ext cx="4210400" cy="82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Region-based Visual</a:t>
            </a:r>
            <a:endParaRPr sz="1867" b="1"/>
          </a:p>
          <a:p>
            <a:pPr algn="ctr"/>
            <a:r>
              <a:rPr lang="pt-PT" sz="1867" b="1"/>
              <a:t>Embeddings</a:t>
            </a:r>
            <a:endParaRPr sz="1867" b="1"/>
          </a:p>
        </p:txBody>
      </p:sp>
      <p:sp>
        <p:nvSpPr>
          <p:cNvPr id="223" name="Google Shape;223;p23"/>
          <p:cNvSpPr/>
          <p:nvPr/>
        </p:nvSpPr>
        <p:spPr>
          <a:xfrm>
            <a:off x="6603088" y="3481170"/>
            <a:ext cx="4210400" cy="82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Grid-based Visual</a:t>
            </a:r>
            <a:endParaRPr sz="1867" b="1"/>
          </a:p>
          <a:p>
            <a:pPr algn="ctr"/>
            <a:r>
              <a:rPr lang="pt-PT" sz="1867" b="1"/>
              <a:t>Embeddings</a:t>
            </a:r>
            <a:endParaRPr sz="1867" b="1"/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8267" y="4393325"/>
            <a:ext cx="2765568" cy="139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5500" y="4393325"/>
            <a:ext cx="2765568" cy="1398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/>
          <p:nvPr/>
        </p:nvSpPr>
        <p:spPr>
          <a:xfrm>
            <a:off x="2264433" y="4579925"/>
            <a:ext cx="637600" cy="1118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27" name="Google Shape;227;p23"/>
          <p:cNvSpPr/>
          <p:nvPr/>
        </p:nvSpPr>
        <p:spPr>
          <a:xfrm>
            <a:off x="3780233" y="4690825"/>
            <a:ext cx="397200" cy="755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28" name="Google Shape;228;p23"/>
          <p:cNvSpPr/>
          <p:nvPr/>
        </p:nvSpPr>
        <p:spPr>
          <a:xfrm>
            <a:off x="4496633" y="4810858"/>
            <a:ext cx="397200" cy="7552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29" name="Google Shape;229;p23"/>
          <p:cNvSpPr/>
          <p:nvPr/>
        </p:nvSpPr>
        <p:spPr>
          <a:xfrm>
            <a:off x="7338600" y="4393491"/>
            <a:ext cx="2765600" cy="13988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230" name="Google Shape;230;p23"/>
          <p:cNvCxnSpPr/>
          <p:nvPr/>
        </p:nvCxnSpPr>
        <p:spPr>
          <a:xfrm rot="10800000" flipH="1">
            <a:off x="7329367" y="4626158"/>
            <a:ext cx="2791200" cy="9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3"/>
          <p:cNvCxnSpPr/>
          <p:nvPr/>
        </p:nvCxnSpPr>
        <p:spPr>
          <a:xfrm rot="10800000" flipH="1">
            <a:off x="7329367" y="4930958"/>
            <a:ext cx="2791200" cy="9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3"/>
          <p:cNvCxnSpPr/>
          <p:nvPr/>
        </p:nvCxnSpPr>
        <p:spPr>
          <a:xfrm rot="10800000" flipH="1">
            <a:off x="7329367" y="5235758"/>
            <a:ext cx="2791200" cy="9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3"/>
          <p:cNvCxnSpPr/>
          <p:nvPr/>
        </p:nvCxnSpPr>
        <p:spPr>
          <a:xfrm rot="10800000" flipH="1">
            <a:off x="7329367" y="5540558"/>
            <a:ext cx="2791200" cy="92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3"/>
          <p:cNvCxnSpPr/>
          <p:nvPr/>
        </p:nvCxnSpPr>
        <p:spPr>
          <a:xfrm rot="10800000">
            <a:off x="7609533" y="4393191"/>
            <a:ext cx="156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3"/>
          <p:cNvCxnSpPr/>
          <p:nvPr/>
        </p:nvCxnSpPr>
        <p:spPr>
          <a:xfrm rot="10800000">
            <a:off x="79446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3"/>
          <p:cNvCxnSpPr/>
          <p:nvPr/>
        </p:nvCxnSpPr>
        <p:spPr>
          <a:xfrm rot="10800000">
            <a:off x="82494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3"/>
          <p:cNvCxnSpPr/>
          <p:nvPr/>
        </p:nvCxnSpPr>
        <p:spPr>
          <a:xfrm rot="10800000">
            <a:off x="86558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3"/>
          <p:cNvCxnSpPr/>
          <p:nvPr/>
        </p:nvCxnSpPr>
        <p:spPr>
          <a:xfrm rot="10800000">
            <a:off x="90622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3"/>
          <p:cNvCxnSpPr/>
          <p:nvPr/>
        </p:nvCxnSpPr>
        <p:spPr>
          <a:xfrm rot="10800000">
            <a:off x="94686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/>
          <p:nvPr/>
        </p:nvCxnSpPr>
        <p:spPr>
          <a:xfrm rot="10800000">
            <a:off x="9773467" y="4393191"/>
            <a:ext cx="13200" cy="141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BF2BBC77-A474-DA9A-C42E-1F493A88319E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Model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Input: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Images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0B9210A-8ECD-86FA-2487-1FE5D849342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249" name="Google Shape;249;p24"/>
          <p:cNvSpPr txBox="1"/>
          <p:nvPr/>
        </p:nvSpPr>
        <p:spPr>
          <a:xfrm>
            <a:off x="780500" y="1579000"/>
            <a:ext cx="47744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region</a:t>
            </a:r>
            <a:r>
              <a:rPr lang="pt-PT" sz="2267" dirty="0"/>
              <a:t> </a:t>
            </a:r>
            <a:r>
              <a:rPr lang="pt-PT" sz="2267" dirty="0" err="1"/>
              <a:t>features</a:t>
            </a:r>
            <a:r>
              <a:rPr lang="pt-PT" sz="2267" dirty="0"/>
              <a:t>: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●"/>
            </a:pP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bounding</a:t>
            </a:r>
            <a:r>
              <a:rPr lang="pt-PT" sz="2267" dirty="0"/>
              <a:t> boxes.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●"/>
            </a:pPr>
            <a:r>
              <a:rPr lang="pt-PT" sz="2267" dirty="0"/>
              <a:t>Visual </a:t>
            </a:r>
            <a:r>
              <a:rPr lang="pt-PT" sz="2267" dirty="0" err="1"/>
              <a:t>features</a:t>
            </a:r>
            <a:r>
              <a:rPr lang="pt-PT" sz="2267" dirty="0"/>
              <a:t> </a:t>
            </a:r>
            <a:r>
              <a:rPr lang="pt-PT" sz="2267" dirty="0" err="1"/>
              <a:t>extracted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results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a </a:t>
            </a:r>
            <a:r>
              <a:rPr lang="pt-PT" sz="2267" dirty="0" err="1"/>
              <a:t>pre-trained</a:t>
            </a:r>
            <a:r>
              <a:rPr lang="pt-PT" sz="2267" dirty="0"/>
              <a:t> </a:t>
            </a:r>
            <a:r>
              <a:rPr lang="pt-PT" sz="2267" dirty="0" err="1"/>
              <a:t>object</a:t>
            </a:r>
            <a:r>
              <a:rPr lang="pt-PT" sz="2267" dirty="0"/>
              <a:t> </a:t>
            </a:r>
            <a:r>
              <a:rPr lang="pt-PT" sz="2267" dirty="0" err="1"/>
              <a:t>detection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50" name="Google Shape;250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Vision</a:t>
            </a:r>
            <a:endParaRPr sz="1867" b="1">
              <a:solidFill>
                <a:schemeClr val="lt1"/>
              </a:solidFill>
            </a:endParaRPr>
          </a:p>
        </p:txBody>
      </p:sp>
      <p:pic>
        <p:nvPicPr>
          <p:cNvPr id="253" name="Google Shape;253;p24" descr="Why is Object Detection so Messy? | by Ygor Serpa | Towards Data Sci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000" y="1664834"/>
            <a:ext cx="5538001" cy="36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4"/>
          <p:cNvSpPr txBox="1"/>
          <p:nvPr/>
        </p:nvSpPr>
        <p:spPr>
          <a:xfrm>
            <a:off x="780500" y="4243400"/>
            <a:ext cx="4774400" cy="16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This</a:t>
            </a:r>
            <a:r>
              <a:rPr lang="pt-PT" sz="2267" dirty="0"/>
              <a:t> can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achieved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CNNs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Transformers</a:t>
            </a:r>
            <a:r>
              <a:rPr lang="pt-PT" sz="2267" dirty="0"/>
              <a:t>!</a:t>
            </a:r>
          </a:p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	</a:t>
            </a:r>
            <a:endParaRPr sz="2267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AF380980-7873-B4A9-94F1-8925DF0BE83A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Region-Based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Embeddings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AE77482D-088D-720B-EA15-C91614B72B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263" name="Google Shape;263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Vision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780500" y="1579000"/>
            <a:ext cx="59020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Goal</a:t>
            </a:r>
            <a:r>
              <a:rPr lang="pt-PT" sz="2267" b="1" dirty="0"/>
              <a:t>: </a:t>
            </a:r>
            <a:r>
              <a:rPr lang="pt-PT" sz="2267" dirty="0"/>
              <a:t>Divide </a:t>
            </a:r>
            <a:r>
              <a:rPr lang="pt-PT" sz="2267" dirty="0" err="1"/>
              <a:t>an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into</a:t>
            </a:r>
            <a:r>
              <a:rPr lang="pt-PT" sz="2267" dirty="0"/>
              <a:t> a </a:t>
            </a:r>
            <a:r>
              <a:rPr lang="pt-PT" sz="2267" dirty="0" err="1"/>
              <a:t>uniform</a:t>
            </a:r>
            <a:r>
              <a:rPr lang="pt-PT" sz="2267" dirty="0"/>
              <a:t> </a:t>
            </a:r>
            <a:r>
              <a:rPr lang="pt-PT" sz="2267" dirty="0" err="1"/>
              <a:t>grid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extract</a:t>
            </a:r>
            <a:r>
              <a:rPr lang="pt-PT" sz="2267" dirty="0"/>
              <a:t> individual </a:t>
            </a:r>
            <a:r>
              <a:rPr lang="pt-PT" sz="2267" dirty="0" err="1"/>
              <a:t>embeddings</a:t>
            </a:r>
            <a:r>
              <a:rPr lang="pt-PT" sz="2267" dirty="0"/>
              <a:t> for </a:t>
            </a: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square</a:t>
            </a:r>
            <a:r>
              <a:rPr lang="pt-PT" sz="2267" dirty="0"/>
              <a:t> </a:t>
            </a:r>
            <a:r>
              <a:rPr lang="pt-PT" sz="2267" b="1" dirty="0"/>
              <a:t>(</a:t>
            </a:r>
            <a:r>
              <a:rPr lang="pt-PT" sz="2267" b="1" dirty="0" err="1"/>
              <a:t>patch</a:t>
            </a:r>
            <a:r>
              <a:rPr lang="pt-PT" sz="2267" b="1" dirty="0"/>
              <a:t>)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AutoNum type="arabicPeriod"/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center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cropped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dirty="0"/>
              <a:t>to a </a:t>
            </a:r>
            <a:r>
              <a:rPr lang="pt-PT" sz="2267" b="1" dirty="0">
                <a:solidFill>
                  <a:srgbClr val="E69138"/>
                </a:solidFill>
              </a:rPr>
              <a:t>224x224</a:t>
            </a:r>
            <a:r>
              <a:rPr lang="pt-PT" sz="2267" b="1" dirty="0"/>
              <a:t> </a:t>
            </a:r>
            <a:r>
              <a:rPr lang="pt-PT" sz="2267" dirty="0"/>
              <a:t>pixel </a:t>
            </a:r>
            <a:r>
              <a:rPr lang="pt-PT" sz="2267" dirty="0" err="1"/>
              <a:t>image</a:t>
            </a:r>
            <a:r>
              <a:rPr lang="pt-PT" sz="2267" dirty="0"/>
              <a:t>.</a:t>
            </a:r>
            <a:endParaRPr sz="2267" dirty="0"/>
          </a:p>
        </p:txBody>
      </p:sp>
      <p:pic>
        <p:nvPicPr>
          <p:cNvPr id="267" name="Google Shape;267;p25" descr="Diagram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6767" y="1839467"/>
            <a:ext cx="3534399" cy="34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5"/>
          <p:cNvSpPr/>
          <p:nvPr/>
        </p:nvSpPr>
        <p:spPr>
          <a:xfrm>
            <a:off x="1400497" y="4002997"/>
            <a:ext cx="3534400" cy="691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Enough detail is retained</a:t>
            </a:r>
            <a:endParaRPr sz="1867" b="1"/>
          </a:p>
        </p:txBody>
      </p:sp>
      <p:sp>
        <p:nvSpPr>
          <p:cNvPr id="269" name="Google Shape;269;p25"/>
          <p:cNvSpPr/>
          <p:nvPr/>
        </p:nvSpPr>
        <p:spPr>
          <a:xfrm>
            <a:off x="2121397" y="4564897"/>
            <a:ext cx="3534400" cy="691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Training is efficient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958582" y="5292991"/>
            <a:ext cx="10499993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1800" dirty="0"/>
              <a:t>2.   </a:t>
            </a:r>
            <a:r>
              <a:rPr lang="pt-PT" sz="2267" dirty="0" err="1"/>
              <a:t>Create</a:t>
            </a:r>
            <a:r>
              <a:rPr lang="pt-PT" sz="2267" dirty="0"/>
              <a:t> a </a:t>
            </a:r>
            <a:r>
              <a:rPr lang="pt-PT" sz="2267" b="1" dirty="0"/>
              <a:t>14x14 </a:t>
            </a:r>
            <a:r>
              <a:rPr lang="pt-PT" sz="2267" dirty="0" err="1"/>
              <a:t>grid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process</a:t>
            </a:r>
            <a:r>
              <a:rPr lang="pt-PT" sz="2267" dirty="0"/>
              <a:t> </a:t>
            </a:r>
            <a:r>
              <a:rPr lang="pt-PT" sz="2267" dirty="0" err="1"/>
              <a:t>results</a:t>
            </a:r>
            <a:r>
              <a:rPr lang="pt-PT" sz="2267" dirty="0"/>
              <a:t> </a:t>
            </a:r>
            <a:r>
              <a:rPr lang="pt-PT" sz="2267" i="1" dirty="0"/>
              <a:t>(</a:t>
            </a:r>
            <a:r>
              <a:rPr lang="pt-PT" sz="2267" i="1" dirty="0" err="1"/>
              <a:t>again</a:t>
            </a:r>
            <a:r>
              <a:rPr lang="pt-PT" sz="2267" i="1" dirty="0"/>
              <a:t> </a:t>
            </a:r>
            <a:r>
              <a:rPr lang="pt-PT" sz="2267" i="1" dirty="0" err="1"/>
              <a:t>with</a:t>
            </a:r>
            <a:r>
              <a:rPr lang="pt-PT" sz="2267" i="1" dirty="0"/>
              <a:t> </a:t>
            </a:r>
            <a:r>
              <a:rPr lang="pt-PT" sz="2267" i="1" dirty="0" err="1"/>
              <a:t>Transformers</a:t>
            </a:r>
            <a:r>
              <a:rPr lang="pt-PT" sz="2267" i="1" dirty="0"/>
              <a:t> </a:t>
            </a:r>
            <a:r>
              <a:rPr lang="pt-PT" sz="2267" i="1" dirty="0" err="1"/>
              <a:t>or</a:t>
            </a:r>
            <a:r>
              <a:rPr lang="pt-PT" sz="2267" i="1" dirty="0"/>
              <a:t> </a:t>
            </a:r>
            <a:r>
              <a:rPr lang="pt-PT" sz="2267" i="1" dirty="0" err="1"/>
              <a:t>CNNs</a:t>
            </a:r>
            <a:r>
              <a:rPr lang="pt-PT" sz="2267" i="1" dirty="0"/>
              <a:t>).</a:t>
            </a:r>
            <a:endParaRPr sz="2267" i="1" dirty="0"/>
          </a:p>
        </p:txBody>
      </p:sp>
      <p:pic>
        <p:nvPicPr>
          <p:cNvPr id="271" name="Google Shape;271;p25" descr="Diagram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300" y="1797851"/>
            <a:ext cx="385465" cy="353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 descr="Diagram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7267" y="1331467"/>
            <a:ext cx="3534399" cy="41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7616B49E-B3E4-28C8-7162-EA901C61507D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Grid-Based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Embedings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902BBCBD-33BC-1C7F-BCD7-92D8EA397F0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75" name="Google Shape;375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10388667" y="717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678900" y="1509000"/>
            <a:ext cx="10516000" cy="1599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very</a:t>
            </a:r>
            <a:r>
              <a:rPr lang="pt-PT" sz="2267" dirty="0"/>
              <a:t> </a:t>
            </a:r>
            <a:r>
              <a:rPr lang="pt-PT" sz="2267" dirty="0" err="1"/>
              <a:t>simple</a:t>
            </a:r>
            <a:r>
              <a:rPr lang="pt-PT" sz="2267" dirty="0"/>
              <a:t> to </a:t>
            </a:r>
            <a:r>
              <a:rPr lang="pt-PT" sz="2267" dirty="0" err="1"/>
              <a:t>leverage</a:t>
            </a:r>
            <a:r>
              <a:rPr lang="pt-PT" sz="2267" dirty="0"/>
              <a:t> </a:t>
            </a:r>
            <a:r>
              <a:rPr lang="pt-PT" sz="2267" dirty="0" err="1"/>
              <a:t>Transformers</a:t>
            </a:r>
            <a:r>
              <a:rPr lang="pt-PT" sz="2267" dirty="0"/>
              <a:t> for multimodal </a:t>
            </a:r>
            <a:r>
              <a:rPr lang="pt-PT" sz="2267" dirty="0" err="1"/>
              <a:t>tasks</a:t>
            </a:r>
            <a:r>
              <a:rPr lang="pt-PT" sz="2267" dirty="0"/>
              <a:t>, </a:t>
            </a:r>
            <a:r>
              <a:rPr lang="pt-PT" sz="2267" dirty="0" err="1"/>
              <a:t>since</a:t>
            </a:r>
            <a:r>
              <a:rPr lang="pt-PT" sz="2267" dirty="0"/>
              <a:t> </a:t>
            </a:r>
            <a:r>
              <a:rPr lang="pt-PT" sz="2267" dirty="0" err="1"/>
              <a:t>both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 can </a:t>
            </a:r>
            <a:r>
              <a:rPr lang="pt-PT" sz="2267" dirty="0" err="1"/>
              <a:t>quickly</a:t>
            </a:r>
            <a:r>
              <a:rPr lang="pt-PT" sz="2267" dirty="0"/>
              <a:t> </a:t>
            </a:r>
            <a:r>
              <a:rPr lang="pt-PT" sz="2267" b="1" dirty="0" err="1"/>
              <a:t>align</a:t>
            </a:r>
            <a:r>
              <a:rPr lang="pt-PT" sz="2267" b="1" dirty="0"/>
              <a:t> </a:t>
            </a:r>
            <a:r>
              <a:rPr lang="pt-PT" sz="2267" b="1" dirty="0" err="1"/>
              <a:t>within</a:t>
            </a:r>
            <a:r>
              <a:rPr lang="pt-PT" sz="2267" b="1" dirty="0"/>
              <a:t> </a:t>
            </a:r>
            <a:r>
              <a:rPr lang="pt-PT" sz="2267" b="1" dirty="0" err="1"/>
              <a:t>the</a:t>
            </a:r>
            <a:r>
              <a:rPr lang="pt-PT" sz="2267" b="1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same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embedding</a:t>
            </a:r>
            <a:r>
              <a:rPr lang="pt-PT" sz="2267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space</a:t>
            </a:r>
            <a:r>
              <a:rPr lang="pt-PT" sz="2267" dirty="0"/>
              <a:t> </a:t>
            </a:r>
            <a:r>
              <a:rPr lang="pt-PT" sz="2267" dirty="0" err="1"/>
              <a:t>due</a:t>
            </a:r>
            <a:r>
              <a:rPr lang="pt-PT" sz="2267" dirty="0"/>
              <a:t> to </a:t>
            </a:r>
            <a:r>
              <a:rPr lang="pt-PT" sz="2267" dirty="0" err="1"/>
              <a:t>similarities</a:t>
            </a:r>
            <a:r>
              <a:rPr lang="pt-PT" sz="2267" dirty="0"/>
              <a:t> in </a:t>
            </a:r>
            <a:r>
              <a:rPr lang="pt-PT" sz="2267" dirty="0" err="1"/>
              <a:t>architecture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data </a:t>
            </a:r>
            <a:r>
              <a:rPr lang="pt-PT" sz="2267" dirty="0" err="1"/>
              <a:t>representation</a:t>
            </a:r>
            <a:r>
              <a:rPr lang="pt-PT" sz="2267" dirty="0"/>
              <a:t>.</a:t>
            </a:r>
            <a:endParaRPr sz="2267" baseline="30000" dirty="0"/>
          </a:p>
        </p:txBody>
      </p:sp>
      <p:sp>
        <p:nvSpPr>
          <p:cNvPr id="378" name="Google Shape;378;p31"/>
          <p:cNvSpPr/>
          <p:nvPr/>
        </p:nvSpPr>
        <p:spPr>
          <a:xfrm>
            <a:off x="6965181" y="3169561"/>
            <a:ext cx="3534400" cy="691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Fusion</a:t>
            </a:r>
            <a:r>
              <a:rPr lang="pt-PT" sz="2133" b="1" dirty="0"/>
              <a:t> </a:t>
            </a:r>
            <a:r>
              <a:rPr lang="pt-PT" sz="2133" b="1" dirty="0" err="1"/>
              <a:t>Techniques</a:t>
            </a:r>
            <a:endParaRPr sz="2133" b="1" dirty="0"/>
          </a:p>
        </p:txBody>
      </p:sp>
      <p:pic>
        <p:nvPicPr>
          <p:cNvPr id="379" name="Google Shape;379;p3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7484" y="2893397"/>
            <a:ext cx="830267" cy="83026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1"/>
          <p:cNvSpPr txBox="1"/>
          <p:nvPr/>
        </p:nvSpPr>
        <p:spPr>
          <a:xfrm>
            <a:off x="838000" y="3108601"/>
            <a:ext cx="59224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b="1"/>
              <a:t>How do we combine both modalities?</a:t>
            </a:r>
            <a:endParaRPr sz="2267" b="1" baseline="30000"/>
          </a:p>
        </p:txBody>
      </p:sp>
      <p:sp>
        <p:nvSpPr>
          <p:cNvPr id="381" name="Google Shape;381;p31"/>
          <p:cNvSpPr/>
          <p:nvPr/>
        </p:nvSpPr>
        <p:spPr>
          <a:xfrm>
            <a:off x="838000" y="3832433"/>
            <a:ext cx="38876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>
                <a:solidFill>
                  <a:schemeClr val="lt1"/>
                </a:solidFill>
              </a:rPr>
              <a:t>Single </a:t>
            </a:r>
            <a:r>
              <a:rPr lang="pt-PT" sz="2133" b="1" dirty="0" err="1">
                <a:solidFill>
                  <a:schemeClr val="lt1"/>
                </a:solidFill>
              </a:rPr>
              <a:t>Modality</a:t>
            </a:r>
            <a:endParaRPr sz="2133" b="1" dirty="0">
              <a:solidFill>
                <a:schemeClr val="lt1"/>
              </a:solidFill>
            </a:endParaRPr>
          </a:p>
          <a:p>
            <a:pPr algn="ctr"/>
            <a:r>
              <a:rPr lang="pt-PT" sz="2133" dirty="0">
                <a:solidFill>
                  <a:schemeClr val="lt1"/>
                </a:solidFill>
              </a:rPr>
              <a:t>(no </a:t>
            </a:r>
            <a:r>
              <a:rPr lang="pt-PT" sz="2133" dirty="0" err="1">
                <a:solidFill>
                  <a:schemeClr val="lt1"/>
                </a:solidFill>
              </a:rPr>
              <a:t>fusion</a:t>
            </a:r>
            <a:r>
              <a:rPr lang="pt-PT" sz="2133" dirty="0">
                <a:solidFill>
                  <a:schemeClr val="lt1"/>
                </a:solidFill>
              </a:rPr>
              <a:t>)</a:t>
            </a:r>
            <a:endParaRPr sz="2133" dirty="0">
              <a:solidFill>
                <a:schemeClr val="lt1"/>
              </a:solidFill>
            </a:endParaRPr>
          </a:p>
        </p:txBody>
      </p:sp>
      <p:sp>
        <p:nvSpPr>
          <p:cNvPr id="382" name="Google Shape;382;p31"/>
          <p:cNvSpPr/>
          <p:nvPr/>
        </p:nvSpPr>
        <p:spPr>
          <a:xfrm>
            <a:off x="4152200" y="4251266"/>
            <a:ext cx="3887600" cy="972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Single-stream Transformer</a:t>
            </a:r>
            <a:endParaRPr sz="2133" b="1">
              <a:solidFill>
                <a:schemeClr val="lt1"/>
              </a:solidFill>
            </a:endParaRPr>
          </a:p>
          <a:p>
            <a:pPr algn="ctr"/>
            <a:r>
              <a:rPr lang="pt-PT" sz="2133">
                <a:solidFill>
                  <a:schemeClr val="lt1"/>
                </a:solidFill>
              </a:rPr>
              <a:t>(early fusion)</a:t>
            </a:r>
            <a:endParaRPr sz="2133">
              <a:solidFill>
                <a:schemeClr val="lt1"/>
              </a:solidFill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7132233" y="4804433"/>
            <a:ext cx="3887600" cy="972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rgbClr val="FFFFFF"/>
                </a:solidFill>
              </a:rPr>
              <a:t>Dual-stream Transformer</a:t>
            </a:r>
            <a:endParaRPr sz="2133" b="1">
              <a:solidFill>
                <a:srgbClr val="FFFFFF"/>
              </a:solidFill>
            </a:endParaRPr>
          </a:p>
          <a:p>
            <a:pPr algn="ctr"/>
            <a:r>
              <a:rPr lang="pt-PT" sz="2133">
                <a:solidFill>
                  <a:srgbClr val="FFFFFF"/>
                </a:solidFill>
              </a:rPr>
              <a:t>(late fusion)</a:t>
            </a:r>
            <a:endParaRPr sz="2133">
              <a:solidFill>
                <a:srgbClr val="FFFFFF"/>
              </a:solidFill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Vision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ADFB5A35-73DB-73AA-1819-35F07C895CA6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Transformers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Multimodal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Tasks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7B0ADB52-BB4B-9EF7-28EC-0EE6F46DE90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9B1D-343B-D8C6-129D-34813748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8C1FF-1FBB-7308-DEFD-143E53629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1825625"/>
            <a:ext cx="11008426" cy="38802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Datasets are typically either crowdsourced or harvested from the Web.</a:t>
            </a:r>
          </a:p>
          <a:p>
            <a:endParaRPr lang="en-US" dirty="0"/>
          </a:p>
          <a:p>
            <a:r>
              <a:rPr lang="en-US" dirty="0"/>
              <a:t>Instances feature two/three major parts:</a:t>
            </a:r>
          </a:p>
          <a:p>
            <a:pPr lvl="1"/>
            <a:r>
              <a:rPr lang="en-US" dirty="0"/>
              <a:t>Non-linguistic stimuli (e.g., images).</a:t>
            </a:r>
          </a:p>
          <a:p>
            <a:pPr lvl="1"/>
            <a:r>
              <a:rPr lang="en-US" dirty="0"/>
              <a:t>Linguistic stimuli (text or speech).</a:t>
            </a:r>
          </a:p>
          <a:p>
            <a:pPr lvl="1"/>
            <a:r>
              <a:rPr lang="en-US" dirty="0"/>
              <a:t>Task outputs (labels or linguistic descriptions).</a:t>
            </a:r>
          </a:p>
          <a:p>
            <a:endParaRPr lang="en-US" dirty="0"/>
          </a:p>
          <a:p>
            <a:r>
              <a:rPr lang="en-US" dirty="0"/>
              <a:t>In some cases, we may have images with</a:t>
            </a:r>
          </a:p>
          <a:p>
            <a:pPr marL="114300" indent="0">
              <a:buNone/>
            </a:pPr>
            <a:r>
              <a:rPr lang="en-US" dirty="0"/>
              <a:t>   </a:t>
            </a:r>
            <a:r>
              <a:rPr lang="en-US" sz="2200" dirty="0"/>
              <a:t> </a:t>
            </a:r>
            <a:r>
              <a:rPr lang="en-US" dirty="0"/>
              <a:t>linguistic stimuli themselves (e.g., scene text).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271279F-C6AD-B9EB-AB4B-803DAE0B739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19EA2-9805-E24B-41C9-69DBD66A17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6479" y="2556226"/>
            <a:ext cx="2905496" cy="31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F4375-46D4-BEC7-5169-ADB6CAFD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5B51-4315-FD68-34A4-A16B4B1E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Datasets in General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783F0-685A-AA91-3B1E-B08CB9177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1825625"/>
            <a:ext cx="11008426" cy="38802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General-purpose: </a:t>
            </a:r>
            <a:r>
              <a:rPr lang="en-US" dirty="0"/>
              <a:t>visual data with descriptive annotations.</a:t>
            </a:r>
          </a:p>
          <a:p>
            <a:pPr lvl="1"/>
            <a:r>
              <a:rPr lang="en-US" dirty="0"/>
              <a:t>Usually very large datasets crawled from the Web.</a:t>
            </a:r>
          </a:p>
          <a:p>
            <a:pPr lvl="2"/>
            <a:r>
              <a:rPr lang="en-US" dirty="0"/>
              <a:t>Conceptual captions.</a:t>
            </a:r>
          </a:p>
          <a:p>
            <a:pPr lvl="2"/>
            <a:r>
              <a:rPr lang="en-US" dirty="0"/>
              <a:t>LAION-5B.</a:t>
            </a:r>
          </a:p>
          <a:p>
            <a:endParaRPr lang="en-US" dirty="0"/>
          </a:p>
          <a:p>
            <a:r>
              <a:rPr lang="en-US" b="1" dirty="0"/>
              <a:t>Task-specific: </a:t>
            </a:r>
            <a:r>
              <a:rPr lang="en-US" dirty="0"/>
              <a:t>visual data with task outputs (e.g., classification labels).</a:t>
            </a:r>
          </a:p>
          <a:p>
            <a:pPr lvl="1"/>
            <a:r>
              <a:rPr lang="en-US" dirty="0"/>
              <a:t>Image captioning.</a:t>
            </a:r>
          </a:p>
          <a:p>
            <a:pPr lvl="1"/>
            <a:r>
              <a:rPr lang="en-US" dirty="0"/>
              <a:t>Visual question answering.</a:t>
            </a:r>
          </a:p>
          <a:p>
            <a:pPr lvl="1"/>
            <a:r>
              <a:rPr lang="en-US" dirty="0"/>
              <a:t>Visually grounded reasoning.</a:t>
            </a:r>
          </a:p>
          <a:p>
            <a:endParaRPr lang="en-US" dirty="0"/>
          </a:p>
          <a:p>
            <a:r>
              <a:rPr lang="en-US" b="1" dirty="0"/>
              <a:t>Well known examples: </a:t>
            </a:r>
            <a:r>
              <a:rPr lang="en-US" dirty="0"/>
              <a:t>Flickr30K, MS-COCO, VQAv2, …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3A667E6-2E92-7D1E-AFC0-DED550E01E7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0832F-1821-3BD1-5540-AFD7B43650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760" y="2033247"/>
            <a:ext cx="2270462" cy="1139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F5E5F-DF61-7AB7-B760-04CB8E9767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4174" y="4057468"/>
            <a:ext cx="2727634" cy="15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6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3AFB-AA89-293A-1A92-1319D412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0ED0-E98E-B9A7-9ED0-57E724E8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Multimodality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BCB59-23CA-9C43-AC23-39EAEA20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018" y="5026915"/>
            <a:ext cx="11008426" cy="678977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dirty="0"/>
              <a:t>The content expressed in textual data depends on the purpose! 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350583D-B313-B688-5758-C7038857194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77560-B7D7-24B7-6F58-12EF94FE83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43" y="1714438"/>
            <a:ext cx="11063844" cy="331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9C4A-8B34-791F-681E-1884C6D3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1993-3C33-8106-33C8-FB8C9A7E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59450-E081-E1EF-44C5-7C441FD58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Dual Encoder Models and CLIP</a:t>
            </a:r>
          </a:p>
          <a:p>
            <a:endParaRPr lang="en-US" b="1" dirty="0"/>
          </a:p>
          <a:p>
            <a:r>
              <a:rPr lang="en-US" dirty="0"/>
              <a:t>Cross-Encoders, Early Versus Late Fusion Methods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790F552-1D60-A88F-B8C6-98CFC14E39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318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93" name="Google Shape;393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395" name="Google Shape;395;p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5067" y="1579000"/>
            <a:ext cx="4961535" cy="422913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678899" y="1871533"/>
            <a:ext cx="5087915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Use </a:t>
            </a:r>
            <a:r>
              <a:rPr lang="pt-PT" sz="2267" dirty="0" err="1"/>
              <a:t>one</a:t>
            </a:r>
            <a:r>
              <a:rPr lang="pt-PT" sz="2267" dirty="0"/>
              <a:t> </a:t>
            </a:r>
            <a:r>
              <a:rPr lang="pt-PT" sz="2267" b="1" dirty="0" err="1"/>
              <a:t>encoder</a:t>
            </a:r>
            <a:r>
              <a:rPr lang="pt-PT" sz="2267" b="1" dirty="0"/>
              <a:t> </a:t>
            </a:r>
            <a:r>
              <a:rPr lang="pt-PT" sz="2267" dirty="0"/>
              <a:t>per </a:t>
            </a:r>
            <a:r>
              <a:rPr lang="pt-PT" sz="2267" b="1" dirty="0" err="1"/>
              <a:t>modality</a:t>
            </a:r>
            <a:r>
              <a:rPr lang="pt-PT" sz="2267" b="1" dirty="0"/>
              <a:t>! </a:t>
            </a:r>
            <a:endParaRPr sz="2267" b="1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chemeClr val="dk1"/>
              </a:buClr>
              <a:buSzPts val="1100"/>
            </a:pPr>
            <a:r>
              <a:rPr lang="pt-PT" sz="2267" dirty="0" err="1">
                <a:solidFill>
                  <a:schemeClr val="dk1"/>
                </a:solidFill>
              </a:rPr>
              <a:t>Each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modality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is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processed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independently</a:t>
            </a:r>
            <a:r>
              <a:rPr lang="pt-PT" sz="2267" dirty="0">
                <a:solidFill>
                  <a:schemeClr val="dk1"/>
                </a:solidFill>
              </a:rPr>
              <a:t>, </a:t>
            </a:r>
            <a:r>
              <a:rPr lang="pt-PT" sz="2267" dirty="0" err="1">
                <a:solidFill>
                  <a:schemeClr val="dk1"/>
                </a:solidFill>
              </a:rPr>
              <a:t>leading</a:t>
            </a:r>
            <a:r>
              <a:rPr lang="pt-PT" sz="2267" dirty="0">
                <a:solidFill>
                  <a:schemeClr val="dk1"/>
                </a:solidFill>
              </a:rPr>
              <a:t> to </a:t>
            </a:r>
            <a:r>
              <a:rPr lang="pt-PT" sz="2267" b="1" dirty="0" err="1">
                <a:solidFill>
                  <a:schemeClr val="dk1"/>
                </a:solidFill>
              </a:rPr>
              <a:t>text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and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chemeClr val="dk1"/>
                </a:solidFill>
              </a:rPr>
              <a:t>vision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embeddings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being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computed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chemeClr val="dk1"/>
                </a:solidFill>
              </a:rPr>
              <a:t>separately</a:t>
            </a:r>
            <a:r>
              <a:rPr lang="pt-PT" sz="2267" dirty="0">
                <a:solidFill>
                  <a:schemeClr val="dk1"/>
                </a:solidFill>
              </a:rPr>
              <a:t>.</a:t>
            </a:r>
            <a:endParaRPr sz="2267" dirty="0"/>
          </a:p>
        </p:txBody>
      </p:sp>
      <p:sp>
        <p:nvSpPr>
          <p:cNvPr id="399" name="Google Shape;399;p32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sp>
        <p:nvSpPr>
          <p:cNvPr id="400" name="Google Shape;400;p32"/>
          <p:cNvSpPr txBox="1"/>
          <p:nvPr/>
        </p:nvSpPr>
        <p:spPr>
          <a:xfrm>
            <a:off x="678900" y="4519233"/>
            <a:ext cx="5087916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embeddings</a:t>
            </a:r>
            <a:r>
              <a:rPr lang="pt-PT" sz="2267" dirty="0"/>
              <a:t> are </a:t>
            </a:r>
            <a:r>
              <a:rPr lang="pt-PT" sz="2267" dirty="0" err="1"/>
              <a:t>only</a:t>
            </a:r>
            <a:r>
              <a:rPr lang="pt-PT" sz="2267" dirty="0"/>
              <a:t> </a:t>
            </a:r>
            <a:r>
              <a:rPr lang="pt-PT" sz="2267" dirty="0" err="1"/>
              <a:t>aligned</a:t>
            </a:r>
            <a:r>
              <a:rPr lang="pt-PT" sz="2267" dirty="0"/>
              <a:t> </a:t>
            </a:r>
            <a:r>
              <a:rPr lang="pt-PT" sz="2267" dirty="0" err="1"/>
              <a:t>latter</a:t>
            </a:r>
            <a:r>
              <a:rPr lang="pt-PT" sz="2267" dirty="0"/>
              <a:t> in a </a:t>
            </a:r>
            <a:r>
              <a:rPr lang="pt-PT" sz="2267" b="1" dirty="0" err="1">
                <a:solidFill>
                  <a:srgbClr val="E69138"/>
                </a:solidFill>
              </a:rPr>
              <a:t>shared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embedding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space</a:t>
            </a:r>
            <a:r>
              <a:rPr lang="pt-PT" sz="2267" dirty="0">
                <a:solidFill>
                  <a:schemeClr val="dk1"/>
                </a:solidFill>
              </a:rPr>
              <a:t>!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61733BAA-FE3E-EBCD-B6D6-97CDDC766FF7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Dual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B02E392-67F0-8308-8BFE-5DE276416E6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400" y="2245696"/>
            <a:ext cx="5153600" cy="365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1234" y="2213049"/>
            <a:ext cx="4715367" cy="358736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3"/>
          <p:cNvSpPr/>
          <p:nvPr/>
        </p:nvSpPr>
        <p:spPr>
          <a:xfrm>
            <a:off x="1135867" y="1640300"/>
            <a:ext cx="2821200" cy="524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Text Self-Attention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7105443" y="1640300"/>
            <a:ext cx="2821200" cy="5248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Vision Self-Attention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0F903750-0A74-5467-B982-B80166393CC0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Dual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Self-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Attention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98A4B394-602B-32B5-A241-055DB616BA0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Vision​ and Language: </a:t>
            </a:r>
            <a:r>
              <a:rPr lang="en-US" sz="3600" dirty="0"/>
              <a:t>What? Why?</a:t>
            </a:r>
            <a:endParaRPr sz="3600" dirty="0"/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" name="Google Shape;117;p17">
            <a:extLst>
              <a:ext uri="{FF2B5EF4-FFF2-40B4-BE49-F238E27FC236}">
                <a16:creationId xmlns:a16="http://schemas.microsoft.com/office/drawing/2014/main" id="{4FAA6760-6D57-C61B-8940-2EC2DC77E664}"/>
              </a:ext>
            </a:extLst>
          </p:cNvPr>
          <p:cNvSpPr txBox="1"/>
          <p:nvPr/>
        </p:nvSpPr>
        <p:spPr>
          <a:xfrm>
            <a:off x="913232" y="1578999"/>
            <a:ext cx="10516567" cy="400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1857944-66EC-8FC5-5497-697653B66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Multimodal models </a:t>
            </a:r>
            <a:r>
              <a:rPr lang="en-US" dirty="0"/>
              <a:t>that jointly process information from two or more input modalities, e.g. </a:t>
            </a:r>
            <a:r>
              <a:rPr lang="en-US" b="1" dirty="0"/>
              <a:t>images and text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Why should we care about vision and language models?</a:t>
            </a:r>
          </a:p>
          <a:p>
            <a:pPr lvl="1"/>
            <a:r>
              <a:rPr lang="en-US" sz="2200" dirty="0"/>
              <a:t>Multimodality reduces ambiguity and </a:t>
            </a:r>
            <a:r>
              <a:rPr lang="en-US" sz="2200" b="1" dirty="0"/>
              <a:t>vision can ground language</a:t>
            </a:r>
            <a:r>
              <a:rPr lang="en-US" sz="2200" dirty="0"/>
              <a:t>.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Leverage biological intuitions and evidence from neuroscience:</a:t>
            </a:r>
          </a:p>
          <a:p>
            <a:pPr lvl="2"/>
            <a:r>
              <a:rPr lang="en-US" sz="1900" dirty="0"/>
              <a:t>Humans ground conceptual knowledge in modality processing systems in the brain.</a:t>
            </a:r>
          </a:p>
          <a:p>
            <a:pPr lvl="2"/>
            <a:r>
              <a:rPr lang="en-US" sz="1900" dirty="0"/>
              <a:t>Evidence that grounding activates similar brain regions for different input modalities.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Many practical applications involving multimodal processing.</a:t>
            </a:r>
          </a:p>
          <a:p>
            <a:pPr lvl="2"/>
            <a:r>
              <a:rPr lang="en-US" sz="1900" dirty="0"/>
              <a:t>Translating between modalities, processing complex documents (e.g., charts), etc.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678900" y="1519703"/>
            <a:ext cx="1051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Multimodal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aligns</a:t>
            </a:r>
            <a:r>
              <a:rPr lang="pt-PT" sz="2267" dirty="0"/>
              <a:t> visual </a:t>
            </a:r>
            <a:r>
              <a:rPr lang="pt-PT" sz="2267" dirty="0" err="1"/>
              <a:t>and</a:t>
            </a:r>
            <a:r>
              <a:rPr lang="pt-PT" sz="2267" dirty="0"/>
              <a:t> textual </a:t>
            </a:r>
            <a:r>
              <a:rPr lang="pt-PT" sz="2267" dirty="0" err="1"/>
              <a:t>embeddings</a:t>
            </a:r>
            <a:r>
              <a:rPr lang="pt-PT" sz="2267" dirty="0"/>
              <a:t> in a </a:t>
            </a:r>
            <a:r>
              <a:rPr lang="pt-PT" sz="2267" dirty="0" err="1"/>
              <a:t>shared</a:t>
            </a:r>
            <a:r>
              <a:rPr lang="pt-PT" sz="2267" dirty="0"/>
              <a:t> </a:t>
            </a:r>
            <a:r>
              <a:rPr lang="pt-PT" sz="2267" dirty="0" err="1"/>
              <a:t>semantic</a:t>
            </a:r>
            <a:r>
              <a:rPr lang="pt-PT" sz="2267" dirty="0"/>
              <a:t> </a:t>
            </a:r>
            <a:r>
              <a:rPr lang="pt-PT" sz="2267" dirty="0" err="1"/>
              <a:t>space</a:t>
            </a:r>
            <a:r>
              <a:rPr lang="pt-PT" sz="2267" dirty="0"/>
              <a:t> </a:t>
            </a:r>
            <a:r>
              <a:rPr lang="pt-PT" sz="2267" dirty="0" err="1"/>
              <a:t>using</a:t>
            </a:r>
            <a:r>
              <a:rPr lang="pt-PT" sz="2267" dirty="0"/>
              <a:t> a </a:t>
            </a:r>
            <a:r>
              <a:rPr lang="pt-PT" sz="2267" b="1" dirty="0" err="1"/>
              <a:t>contrastive</a:t>
            </a:r>
            <a:r>
              <a:rPr lang="pt-PT" sz="2267" b="1" dirty="0"/>
              <a:t> </a:t>
            </a:r>
            <a:r>
              <a:rPr lang="pt-PT" sz="2267" b="1" dirty="0" err="1"/>
              <a:t>learning</a:t>
            </a:r>
            <a:r>
              <a:rPr lang="pt-PT" sz="2267" dirty="0"/>
              <a:t> </a:t>
            </a:r>
            <a:r>
              <a:rPr lang="pt-PT" sz="2267" dirty="0" err="1"/>
              <a:t>objective</a:t>
            </a:r>
            <a:r>
              <a:rPr lang="pt-PT" sz="2267" dirty="0"/>
              <a:t>.</a:t>
            </a:r>
            <a:endParaRPr sz="2267" baseline="30000" dirty="0"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32" y="2493120"/>
            <a:ext cx="5400068" cy="323616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6339841" y="3975114"/>
            <a:ext cx="5852160" cy="16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Two</a:t>
            </a:r>
            <a:r>
              <a:rPr lang="pt-PT" sz="2267" b="1" dirty="0"/>
              <a:t> </a:t>
            </a:r>
            <a:r>
              <a:rPr lang="pt-PT" sz="2267" b="1" dirty="0" err="1"/>
              <a:t>encoders</a:t>
            </a:r>
            <a:r>
              <a:rPr lang="pt-PT" sz="2267" dirty="0"/>
              <a:t>, </a:t>
            </a:r>
            <a:r>
              <a:rPr lang="pt-PT" sz="2267" dirty="0" err="1"/>
              <a:t>one</a:t>
            </a:r>
            <a:r>
              <a:rPr lang="pt-PT" sz="2267" dirty="0"/>
              <a:t> per </a:t>
            </a:r>
            <a:r>
              <a:rPr lang="pt-PT" sz="2267" dirty="0" err="1"/>
              <a:t>modality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Independent</a:t>
            </a:r>
            <a:r>
              <a:rPr lang="pt-PT" sz="2267" b="1" dirty="0"/>
              <a:t> </a:t>
            </a:r>
            <a:r>
              <a:rPr lang="pt-PT" sz="2267" dirty="0" err="1"/>
              <a:t>embedding</a:t>
            </a:r>
            <a:r>
              <a:rPr lang="pt-PT" sz="2267" dirty="0"/>
              <a:t> </a:t>
            </a:r>
            <a:r>
              <a:rPr lang="pt-PT" sz="2267" dirty="0" err="1"/>
              <a:t>computation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Shared</a:t>
            </a:r>
            <a:r>
              <a:rPr lang="pt-PT" sz="2267" b="1" dirty="0"/>
              <a:t> </a:t>
            </a:r>
            <a:r>
              <a:rPr lang="pt-PT" sz="2267" dirty="0" err="1"/>
              <a:t>embedding</a:t>
            </a:r>
            <a:r>
              <a:rPr lang="pt-PT" sz="2267" dirty="0"/>
              <a:t> </a:t>
            </a:r>
            <a:r>
              <a:rPr lang="pt-PT" sz="2267" dirty="0" err="1"/>
              <a:t>space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428" name="Google Shape;428;p34"/>
          <p:cNvSpPr txBox="1"/>
          <p:nvPr/>
        </p:nvSpPr>
        <p:spPr>
          <a:xfrm>
            <a:off x="6572367" y="2621293"/>
            <a:ext cx="545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Trained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b="1" dirty="0"/>
              <a:t>400 </a:t>
            </a:r>
            <a:r>
              <a:rPr lang="pt-PT" sz="2267" b="1" dirty="0" err="1"/>
              <a:t>million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/</a:t>
            </a:r>
            <a:r>
              <a:rPr lang="pt-PT" sz="2267" dirty="0" err="1"/>
              <a:t>sentence</a:t>
            </a:r>
            <a:r>
              <a:rPr lang="pt-PT" sz="2267" dirty="0"/>
              <a:t> </a:t>
            </a:r>
            <a:r>
              <a:rPr lang="pt-PT" sz="2267" dirty="0" err="1"/>
              <a:t>pairs</a:t>
            </a:r>
            <a:r>
              <a:rPr lang="pt-PT" sz="2267" dirty="0"/>
              <a:t>, </a:t>
            </a:r>
            <a:r>
              <a:rPr lang="pt-PT" sz="2267" dirty="0" err="1"/>
              <a:t>with</a:t>
            </a:r>
            <a:r>
              <a:rPr lang="pt-PT" sz="2267" dirty="0"/>
              <a:t> a </a:t>
            </a:r>
            <a:r>
              <a:rPr lang="pt-PT" sz="2267" dirty="0" err="1"/>
              <a:t>contrastive</a:t>
            </a:r>
            <a:r>
              <a:rPr lang="pt-PT" sz="2267" dirty="0"/>
              <a:t> </a:t>
            </a:r>
            <a:r>
              <a:rPr lang="pt-PT" sz="2267" dirty="0" err="1"/>
              <a:t>objective</a:t>
            </a:r>
            <a:r>
              <a:rPr lang="pt-PT" sz="2267" dirty="0"/>
              <a:t>!</a:t>
            </a:r>
            <a:endParaRPr sz="2267" baseline="30000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6AB77332-F446-2320-32C7-9BB1F62D8E6D}"/>
              </a:ext>
            </a:extLst>
          </p:cNvPr>
          <p:cNvSpPr txBox="1">
            <a:spLocks/>
          </p:cNvSpPr>
          <p:nvPr/>
        </p:nvSpPr>
        <p:spPr>
          <a:xfrm>
            <a:off x="678900" y="71816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CLIP: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Contrastive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Language-Image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Pretraining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346B4B15-1577-2D3B-C2A4-FAA07BC43A2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1B562D-ADF8-EB49-4D0E-A90149B2807C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Radford, et al. Learning Transferable Visual Models From Natural Language Supervision.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ICML 2021.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/>
        </p:nvSpPr>
        <p:spPr>
          <a:xfrm>
            <a:off x="7282667" y="4457447"/>
            <a:ext cx="4282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133"/>
              </a:spcAft>
            </a:pPr>
            <a:r>
              <a:rPr lang="pt-PT" sz="2267"/>
              <a:t>Cosine Similarity(        ,       )</a:t>
            </a:r>
            <a:endParaRPr sz="2267">
              <a:solidFill>
                <a:schemeClr val="dk1"/>
              </a:solidFill>
            </a:endParaRPr>
          </a:p>
        </p:txBody>
      </p:sp>
      <p:sp>
        <p:nvSpPr>
          <p:cNvPr id="437" name="Google Shape;437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0" y="6404200"/>
            <a:ext cx="8468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1200"/>
              <a:t>1 - </a:t>
            </a:r>
            <a:r>
              <a:rPr lang="pt-PT" sz="1200" u="sng">
                <a:solidFill>
                  <a:schemeClr val="hlink"/>
                </a:solidFill>
                <a:hlinkClick r:id="rId3"/>
              </a:rPr>
              <a:t>CLIP paper</a:t>
            </a:r>
            <a:endParaRPr sz="1200"/>
          </a:p>
        </p:txBody>
      </p:sp>
      <p:sp>
        <p:nvSpPr>
          <p:cNvPr id="440" name="Google Shape;440;p35"/>
          <p:cNvSpPr txBox="1"/>
          <p:nvPr/>
        </p:nvSpPr>
        <p:spPr>
          <a:xfrm>
            <a:off x="678900" y="1562567"/>
            <a:ext cx="3481200" cy="1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pt-PT" sz="1733"/>
              <a:t>(Image_1, Sentence_1)</a:t>
            </a:r>
            <a:endParaRPr sz="1733"/>
          </a:p>
          <a:p>
            <a:pPr algn="just">
              <a:spcBef>
                <a:spcPts val="133"/>
              </a:spcBef>
            </a:pPr>
            <a:r>
              <a:rPr lang="pt-PT" sz="1733">
                <a:solidFill>
                  <a:schemeClr val="dk1"/>
                </a:solidFill>
              </a:rPr>
              <a:t>(Image_2, Sentence_2)</a:t>
            </a:r>
            <a:endParaRPr sz="1733">
              <a:solidFill>
                <a:schemeClr val="dk1"/>
              </a:solidFill>
            </a:endParaRPr>
          </a:p>
          <a:p>
            <a:pPr algn="just">
              <a:spcBef>
                <a:spcPts val="133"/>
              </a:spcBef>
            </a:pPr>
            <a:r>
              <a:rPr lang="pt-PT" sz="1733">
                <a:solidFill>
                  <a:schemeClr val="dk1"/>
                </a:solidFill>
              </a:rPr>
              <a:t>(Image_3, Sentence_3)</a:t>
            </a:r>
            <a:endParaRPr sz="1733">
              <a:solidFill>
                <a:schemeClr val="dk1"/>
              </a:solidFill>
            </a:endParaRPr>
          </a:p>
          <a:p>
            <a:pPr algn="ctr">
              <a:spcBef>
                <a:spcPts val="133"/>
              </a:spcBef>
            </a:pPr>
            <a:r>
              <a:rPr lang="pt-PT" sz="2667" b="1">
                <a:solidFill>
                  <a:schemeClr val="dk1"/>
                </a:solidFill>
              </a:rPr>
              <a:t>…</a:t>
            </a:r>
            <a:endParaRPr sz="2667" b="1">
              <a:solidFill>
                <a:schemeClr val="dk1"/>
              </a:solidFill>
            </a:endParaRPr>
          </a:p>
          <a:p>
            <a:pPr algn="just">
              <a:spcBef>
                <a:spcPts val="133"/>
              </a:spcBef>
              <a:spcAft>
                <a:spcPts val="133"/>
              </a:spcAft>
              <a:buClr>
                <a:schemeClr val="dk1"/>
              </a:buClr>
              <a:buSzPts val="1100"/>
            </a:pPr>
            <a:r>
              <a:rPr lang="pt-PT" sz="1733">
                <a:solidFill>
                  <a:schemeClr val="dk1"/>
                </a:solidFill>
              </a:rPr>
              <a:t>(Image_N, Sentence_N)</a:t>
            </a:r>
            <a:endParaRPr sz="1733">
              <a:solidFill>
                <a:schemeClr val="dk1"/>
              </a:solidFill>
            </a:endParaRPr>
          </a:p>
        </p:txBody>
      </p:sp>
      <p:grpSp>
        <p:nvGrpSpPr>
          <p:cNvPr id="441" name="Google Shape;441;p35"/>
          <p:cNvGrpSpPr/>
          <p:nvPr/>
        </p:nvGrpSpPr>
        <p:grpSpPr>
          <a:xfrm>
            <a:off x="6160067" y="1348600"/>
            <a:ext cx="2241200" cy="2080400"/>
            <a:chOff x="1523750" y="1873575"/>
            <a:chExt cx="1680900" cy="1560300"/>
          </a:xfrm>
        </p:grpSpPr>
        <p:sp>
          <p:nvSpPr>
            <p:cNvPr id="442" name="Google Shape;442;p35"/>
            <p:cNvSpPr/>
            <p:nvPr/>
          </p:nvSpPr>
          <p:spPr>
            <a:xfrm rot="-5400000">
              <a:off x="1584050" y="1946625"/>
              <a:ext cx="1560300" cy="1414200"/>
            </a:xfrm>
            <a:prstGeom prst="trapezoid">
              <a:avLst>
                <a:gd name="adj" fmla="val 25000"/>
              </a:avLst>
            </a:prstGeom>
            <a:solidFill>
              <a:srgbClr val="B4A7D6"/>
            </a:solidFill>
            <a:ln w="19050" cap="flat" cmpd="sng">
              <a:solidFill>
                <a:srgbClr val="674EA7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000" b="1">
                <a:solidFill>
                  <a:schemeClr val="lt1"/>
                </a:solidFill>
              </a:endParaRPr>
            </a:p>
          </p:txBody>
        </p:sp>
        <p:sp>
          <p:nvSpPr>
            <p:cNvPr id="443" name="Google Shape;443;p35"/>
            <p:cNvSpPr txBox="1"/>
            <p:nvPr/>
          </p:nvSpPr>
          <p:spPr>
            <a:xfrm>
              <a:off x="1523750" y="2385375"/>
              <a:ext cx="1680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267" b="1">
                  <a:solidFill>
                    <a:srgbClr val="FFFFFF"/>
                  </a:solidFill>
                </a:rPr>
                <a:t>Text </a:t>
              </a:r>
              <a:endParaRPr sz="2267" b="1">
                <a:solidFill>
                  <a:srgbClr val="FFFFFF"/>
                </a:solidFill>
              </a:endParaRPr>
            </a:p>
            <a:p>
              <a:pPr algn="ctr"/>
              <a:r>
                <a:rPr lang="pt-PT" sz="2267" b="1">
                  <a:solidFill>
                    <a:srgbClr val="FFFFFF"/>
                  </a:solidFill>
                </a:rPr>
                <a:t>Encoder</a:t>
              </a:r>
              <a:endParaRPr sz="2267" b="1" baseline="30000">
                <a:solidFill>
                  <a:srgbClr val="FFFFFF"/>
                </a:solidFill>
              </a:endParaRPr>
            </a:p>
          </p:txBody>
        </p:sp>
      </p:grpSp>
      <p:grpSp>
        <p:nvGrpSpPr>
          <p:cNvPr id="444" name="Google Shape;444;p35"/>
          <p:cNvGrpSpPr/>
          <p:nvPr/>
        </p:nvGrpSpPr>
        <p:grpSpPr>
          <a:xfrm>
            <a:off x="3213867" y="3733047"/>
            <a:ext cx="2241200" cy="2080400"/>
            <a:chOff x="1601475" y="3735088"/>
            <a:chExt cx="1680900" cy="1560300"/>
          </a:xfrm>
        </p:grpSpPr>
        <p:sp>
          <p:nvSpPr>
            <p:cNvPr id="445" name="Google Shape;445;p35"/>
            <p:cNvSpPr/>
            <p:nvPr/>
          </p:nvSpPr>
          <p:spPr>
            <a:xfrm rot="-5400000">
              <a:off x="1661775" y="3808138"/>
              <a:ext cx="1560300" cy="1414200"/>
            </a:xfrm>
            <a:prstGeom prst="trapezoid">
              <a:avLst>
                <a:gd name="adj" fmla="val 25000"/>
              </a:avLst>
            </a:prstGeom>
            <a:solidFill>
              <a:srgbClr val="93C47D"/>
            </a:solidFill>
            <a:ln w="19050" cap="flat" cmpd="sng">
              <a:solidFill>
                <a:srgbClr val="38761D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000" b="1">
                <a:solidFill>
                  <a:schemeClr val="lt1"/>
                </a:solidFill>
              </a:endParaRPr>
            </a:p>
          </p:txBody>
        </p:sp>
        <p:sp>
          <p:nvSpPr>
            <p:cNvPr id="446" name="Google Shape;446;p35"/>
            <p:cNvSpPr txBox="1"/>
            <p:nvPr/>
          </p:nvSpPr>
          <p:spPr>
            <a:xfrm>
              <a:off x="1601475" y="4246900"/>
              <a:ext cx="1680900" cy="5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267" b="1">
                  <a:solidFill>
                    <a:srgbClr val="FFFFFF"/>
                  </a:solidFill>
                </a:rPr>
                <a:t>Image </a:t>
              </a:r>
              <a:endParaRPr sz="2267" b="1">
                <a:solidFill>
                  <a:srgbClr val="FFFFFF"/>
                </a:solidFill>
              </a:endParaRPr>
            </a:p>
            <a:p>
              <a:pPr algn="ctr"/>
              <a:r>
                <a:rPr lang="pt-PT" sz="2267" b="1">
                  <a:solidFill>
                    <a:srgbClr val="FFFFFF"/>
                  </a:solidFill>
                </a:rPr>
                <a:t>Encoder</a:t>
              </a:r>
              <a:endParaRPr sz="2267" b="1" baseline="30000">
                <a:solidFill>
                  <a:srgbClr val="FFFFFF"/>
                </a:solidFill>
              </a:endParaRPr>
            </a:p>
          </p:txBody>
        </p:sp>
      </p:grpSp>
      <p:pic>
        <p:nvPicPr>
          <p:cNvPr id="447" name="Google Shape;447;p3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284" y="4011574"/>
            <a:ext cx="1828401" cy="1416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5"/>
          <p:cNvCxnSpPr>
            <a:cxnSpLocks/>
            <a:endCxn id="447" idx="0"/>
          </p:cNvCxnSpPr>
          <p:nvPr/>
        </p:nvCxnSpPr>
        <p:spPr>
          <a:xfrm rot="16200000" flipH="1">
            <a:off x="1215402" y="3268491"/>
            <a:ext cx="758664" cy="72750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9" name="Google Shape;449;p35"/>
          <p:cNvSpPr txBox="1"/>
          <p:nvPr/>
        </p:nvSpPr>
        <p:spPr>
          <a:xfrm>
            <a:off x="4004000" y="2126384"/>
            <a:ext cx="2092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133"/>
              </a:spcAft>
            </a:pPr>
            <a:r>
              <a:rPr lang="pt-PT" sz="1733"/>
              <a:t>“An image of a Siamese cat”</a:t>
            </a:r>
            <a:endParaRPr sz="1733">
              <a:solidFill>
                <a:schemeClr val="dk1"/>
              </a:solidFill>
            </a:endParaRPr>
          </a:p>
        </p:txBody>
      </p:sp>
      <p:cxnSp>
        <p:nvCxnSpPr>
          <p:cNvPr id="450" name="Google Shape;450;p35"/>
          <p:cNvCxnSpPr/>
          <p:nvPr/>
        </p:nvCxnSpPr>
        <p:spPr>
          <a:xfrm rot="10800000" flipH="1">
            <a:off x="3213867" y="2410267"/>
            <a:ext cx="946400" cy="738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1" name="Google Shape;451;p35"/>
          <p:cNvCxnSpPr/>
          <p:nvPr/>
        </p:nvCxnSpPr>
        <p:spPr>
          <a:xfrm>
            <a:off x="5895200" y="2388800"/>
            <a:ext cx="4016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2" name="Google Shape;452;p35"/>
          <p:cNvCxnSpPr/>
          <p:nvPr/>
        </p:nvCxnSpPr>
        <p:spPr>
          <a:xfrm>
            <a:off x="2948467" y="4719863"/>
            <a:ext cx="4016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453" name="Google Shape;453;p35"/>
          <p:cNvGraphicFramePr/>
          <p:nvPr>
            <p:extLst>
              <p:ext uri="{D42A27DB-BD31-4B8C-83A1-F6EECF244321}">
                <p14:modId xmlns:p14="http://schemas.microsoft.com/office/powerpoint/2010/main" val="3495794323"/>
              </p:ext>
            </p:extLst>
          </p:nvPr>
        </p:nvGraphicFramePr>
        <p:xfrm>
          <a:off x="5875651" y="3808180"/>
          <a:ext cx="510467" cy="1930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4" name="Google Shape;454;p35"/>
          <p:cNvGraphicFramePr/>
          <p:nvPr/>
        </p:nvGraphicFramePr>
        <p:xfrm>
          <a:off x="8808400" y="1423717"/>
          <a:ext cx="510467" cy="1930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55" name="Google Shape;455;p35"/>
          <p:cNvCxnSpPr/>
          <p:nvPr/>
        </p:nvCxnSpPr>
        <p:spPr>
          <a:xfrm>
            <a:off x="8305200" y="2388800"/>
            <a:ext cx="4016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6" name="Google Shape;456;p35"/>
          <p:cNvCxnSpPr/>
          <p:nvPr/>
        </p:nvCxnSpPr>
        <p:spPr>
          <a:xfrm>
            <a:off x="5378200" y="4773263"/>
            <a:ext cx="4016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graphicFrame>
        <p:nvGraphicFramePr>
          <p:cNvPr id="457" name="Google Shape;457;p35"/>
          <p:cNvGraphicFramePr/>
          <p:nvPr>
            <p:extLst>
              <p:ext uri="{D42A27DB-BD31-4B8C-83A1-F6EECF244321}">
                <p14:modId xmlns:p14="http://schemas.microsoft.com/office/powerpoint/2010/main" val="1026142154"/>
              </p:ext>
            </p:extLst>
          </p:nvPr>
        </p:nvGraphicFramePr>
        <p:xfrm>
          <a:off x="9901617" y="4526829"/>
          <a:ext cx="510467" cy="3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38761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8" name="Google Shape;458;p35"/>
          <p:cNvGraphicFramePr/>
          <p:nvPr>
            <p:extLst>
              <p:ext uri="{D42A27DB-BD31-4B8C-83A1-F6EECF244321}">
                <p14:modId xmlns:p14="http://schemas.microsoft.com/office/powerpoint/2010/main" val="508339962"/>
              </p:ext>
            </p:extLst>
          </p:nvPr>
        </p:nvGraphicFramePr>
        <p:xfrm>
          <a:off x="10609400" y="4526847"/>
          <a:ext cx="510467" cy="386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121900" marR="121900" marT="121900" marB="121900">
                    <a:lnL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741B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59" name="Google Shape;459;p35"/>
          <p:cNvCxnSpPr/>
          <p:nvPr/>
        </p:nvCxnSpPr>
        <p:spPr>
          <a:xfrm>
            <a:off x="6570300" y="4773263"/>
            <a:ext cx="9112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0" name="Google Shape;460;p35"/>
          <p:cNvCxnSpPr>
            <a:cxnSpLocks/>
          </p:cNvCxnSpPr>
          <p:nvPr/>
        </p:nvCxnSpPr>
        <p:spPr>
          <a:xfrm>
            <a:off x="9019600" y="3559633"/>
            <a:ext cx="0" cy="967196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9D72B2ED-B849-732E-13AA-2CE0C09E7144}"/>
              </a:ext>
            </a:extLst>
          </p:cNvPr>
          <p:cNvSpPr txBox="1">
            <a:spLocks/>
          </p:cNvSpPr>
          <p:nvPr/>
        </p:nvSpPr>
        <p:spPr>
          <a:xfrm>
            <a:off x="678900" y="60570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CLIP: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Two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Independent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331BE84-E1A6-8AFB-032C-DBCD9F50572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678900" y="1562567"/>
            <a:ext cx="1051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learns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6AA84F"/>
                </a:solidFill>
              </a:rPr>
              <a:t>maximizing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similarity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6AA84F"/>
                </a:solidFill>
              </a:rPr>
              <a:t>correct</a:t>
            </a:r>
            <a:r>
              <a:rPr lang="pt-PT" sz="2267" dirty="0"/>
              <a:t> </a:t>
            </a:r>
            <a:r>
              <a:rPr lang="pt-PT" sz="2267" dirty="0" err="1"/>
              <a:t>image-text</a:t>
            </a:r>
            <a:r>
              <a:rPr lang="pt-PT" sz="2267" dirty="0"/>
              <a:t> </a:t>
            </a:r>
            <a:r>
              <a:rPr lang="pt-PT" sz="2267" dirty="0" err="1"/>
              <a:t>pairs</a:t>
            </a:r>
            <a:r>
              <a:rPr lang="pt-PT" sz="2267" dirty="0"/>
              <a:t> </a:t>
            </a:r>
            <a:r>
              <a:rPr lang="pt-PT" sz="2267" dirty="0" err="1"/>
              <a:t>while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CC0000"/>
                </a:solidFill>
              </a:rPr>
              <a:t>minimizing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similarity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CC0000"/>
                </a:solidFill>
              </a:rPr>
              <a:t>incorrect</a:t>
            </a:r>
            <a:r>
              <a:rPr lang="pt-PT" sz="2267" dirty="0"/>
              <a:t> </a:t>
            </a:r>
            <a:r>
              <a:rPr lang="pt-PT" sz="2267" dirty="0" err="1"/>
              <a:t>pairs</a:t>
            </a:r>
            <a:r>
              <a:rPr lang="pt-PT" sz="2267" dirty="0"/>
              <a:t>.</a:t>
            </a:r>
            <a:endParaRPr sz="2267" baseline="30000" dirty="0"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8705" y="2694726"/>
            <a:ext cx="3231574" cy="289846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/>
          <p:nvPr/>
        </p:nvSpPr>
        <p:spPr>
          <a:xfrm rot="-2700000">
            <a:off x="2856389" y="2684335"/>
            <a:ext cx="598617" cy="344674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74" name="Google Shape;474;p36"/>
          <p:cNvSpPr txBox="1"/>
          <p:nvPr/>
        </p:nvSpPr>
        <p:spPr>
          <a:xfrm>
            <a:off x="5158467" y="2601100"/>
            <a:ext cx="4884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Use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similarity</a:t>
            </a:r>
            <a:r>
              <a:rPr lang="pt-PT" sz="2267" dirty="0"/>
              <a:t> scores to </a:t>
            </a:r>
            <a:r>
              <a:rPr lang="pt-PT" sz="2267" dirty="0" err="1"/>
              <a:t>obtain</a:t>
            </a:r>
            <a:r>
              <a:rPr lang="pt-PT" sz="2267" dirty="0"/>
              <a:t> </a:t>
            </a:r>
            <a:r>
              <a:rPr lang="pt-PT" sz="2267" dirty="0" err="1"/>
              <a:t>two</a:t>
            </a:r>
            <a:r>
              <a:rPr lang="pt-PT" sz="2267" dirty="0"/>
              <a:t> </a:t>
            </a:r>
            <a:r>
              <a:rPr lang="pt-PT" sz="2267" dirty="0" err="1"/>
              <a:t>probability</a:t>
            </a:r>
            <a:r>
              <a:rPr lang="pt-PT" sz="2267" dirty="0"/>
              <a:t> </a:t>
            </a:r>
            <a:r>
              <a:rPr lang="pt-PT" sz="2267" dirty="0" err="1"/>
              <a:t>distributions</a:t>
            </a:r>
            <a:r>
              <a:rPr lang="pt-PT" sz="2267" dirty="0"/>
              <a:t>: </a:t>
            </a:r>
            <a:r>
              <a:rPr lang="pt-PT" sz="2267" dirty="0" err="1"/>
              <a:t>one</a:t>
            </a:r>
            <a:r>
              <a:rPr lang="pt-PT" sz="2267" dirty="0"/>
              <a:t> for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/>
              <a:t>text</a:t>
            </a:r>
            <a:r>
              <a:rPr lang="pt-PT" sz="2267" b="1" dirty="0"/>
              <a:t>-to-</a:t>
            </a:r>
            <a:r>
              <a:rPr lang="pt-PT" sz="2267" b="1" dirty="0" err="1"/>
              <a:t>image</a:t>
            </a:r>
            <a:r>
              <a:rPr lang="pt-PT" sz="2267" b="1" dirty="0"/>
              <a:t> (T2I)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one</a:t>
            </a:r>
            <a:r>
              <a:rPr lang="pt-PT" sz="2267" dirty="0"/>
              <a:t> for </a:t>
            </a:r>
            <a:r>
              <a:rPr lang="pt-PT" sz="2267" b="1" dirty="0" err="1"/>
              <a:t>image</a:t>
            </a:r>
            <a:r>
              <a:rPr lang="pt-PT" sz="2267" b="1" dirty="0"/>
              <a:t>-to-</a:t>
            </a:r>
            <a:r>
              <a:rPr lang="pt-PT" sz="2267" b="1" dirty="0" err="1"/>
              <a:t>text</a:t>
            </a:r>
            <a:r>
              <a:rPr lang="pt-PT" sz="2267" b="1" dirty="0"/>
              <a:t> (I2T).</a:t>
            </a:r>
            <a:endParaRPr sz="2267" b="1" baseline="30000" dirty="0"/>
          </a:p>
        </p:txBody>
      </p:sp>
      <p:sp>
        <p:nvSpPr>
          <p:cNvPr id="475" name="Google Shape;475;p36"/>
          <p:cNvSpPr/>
          <p:nvPr/>
        </p:nvSpPr>
        <p:spPr>
          <a:xfrm>
            <a:off x="10138786" y="2977456"/>
            <a:ext cx="1952000" cy="6912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 err="1">
                <a:solidFill>
                  <a:schemeClr val="lt1"/>
                </a:solidFill>
              </a:rPr>
              <a:t>Softmax</a:t>
            </a:r>
            <a:endParaRPr sz="1867" b="1" dirty="0">
              <a:solidFill>
                <a:schemeClr val="lt1"/>
              </a:solidFill>
            </a:endParaRPr>
          </a:p>
        </p:txBody>
      </p:sp>
      <p:sp>
        <p:nvSpPr>
          <p:cNvPr id="476" name="Google Shape;476;p36"/>
          <p:cNvSpPr txBox="1"/>
          <p:nvPr/>
        </p:nvSpPr>
        <p:spPr>
          <a:xfrm>
            <a:off x="5496100" y="4405518"/>
            <a:ext cx="6543600" cy="143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dirty="0"/>
              <a:t>Compute cross-</a:t>
            </a:r>
            <a:r>
              <a:rPr lang="pt-PT" sz="2267" dirty="0" err="1"/>
              <a:t>entropy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b="1" dirty="0"/>
              <a:t>T2I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dirty="0"/>
              <a:t>Compute cross-</a:t>
            </a:r>
            <a:r>
              <a:rPr lang="pt-PT" sz="2267" dirty="0" err="1"/>
              <a:t>entropy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b="1" dirty="0"/>
              <a:t>I2T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Average</a:t>
            </a:r>
            <a:r>
              <a:rPr lang="pt-PT" sz="2267" b="1" dirty="0"/>
              <a:t> </a:t>
            </a:r>
            <a:r>
              <a:rPr lang="pt-PT" sz="2267" dirty="0" err="1"/>
              <a:t>them</a:t>
            </a:r>
            <a:r>
              <a:rPr lang="pt-PT" sz="2267" dirty="0"/>
              <a:t>!</a:t>
            </a:r>
            <a:endParaRPr sz="2267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30AD8B94-4A3B-FD50-72AC-F5C3252BE3CC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CLIP: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Contrastive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Learning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Objective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4ABE596-F247-3C25-216E-5F7C7E44412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678900" y="1575827"/>
            <a:ext cx="1051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b="1" dirty="0"/>
              <a:t>generalizes </a:t>
            </a:r>
            <a:r>
              <a:rPr lang="pt-PT" sz="2267" dirty="0" err="1"/>
              <a:t>extremely</a:t>
            </a:r>
            <a:r>
              <a:rPr lang="pt-PT" sz="2267" dirty="0"/>
              <a:t> </a:t>
            </a:r>
            <a:r>
              <a:rPr lang="pt-PT" sz="2267" dirty="0" err="1"/>
              <a:t>well</a:t>
            </a:r>
            <a:r>
              <a:rPr lang="pt-PT" sz="2267" dirty="0"/>
              <a:t> in </a:t>
            </a:r>
            <a:r>
              <a:rPr lang="pt-PT" sz="2267" dirty="0" err="1"/>
              <a:t>tasks</a:t>
            </a:r>
            <a:r>
              <a:rPr lang="pt-PT" sz="2267" dirty="0"/>
              <a:t> for </a:t>
            </a:r>
            <a:r>
              <a:rPr lang="pt-PT" sz="2267" dirty="0" err="1"/>
              <a:t>which</a:t>
            </a:r>
            <a:r>
              <a:rPr lang="pt-PT" sz="2267" dirty="0"/>
              <a:t> 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was</a:t>
            </a:r>
            <a:r>
              <a:rPr lang="pt-PT" sz="2267" dirty="0"/>
              <a:t> </a:t>
            </a:r>
            <a:r>
              <a:rPr lang="pt-PT" sz="2267" dirty="0" err="1"/>
              <a:t>never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for (i.e., </a:t>
            </a:r>
            <a:r>
              <a:rPr lang="pt-PT" sz="2267" b="1" dirty="0"/>
              <a:t>zero-shot </a:t>
            </a:r>
            <a:r>
              <a:rPr lang="pt-PT" sz="2267" b="1" dirty="0" err="1"/>
              <a:t>image</a:t>
            </a:r>
            <a:r>
              <a:rPr lang="pt-PT" sz="2267" b="1" dirty="0"/>
              <a:t> </a:t>
            </a:r>
            <a:r>
              <a:rPr lang="pt-PT" sz="2267" b="1" dirty="0" err="1"/>
              <a:t>class</a:t>
            </a:r>
            <a:r>
              <a:rPr lang="pt-PT" sz="2267" b="1" dirty="0"/>
              <a:t> </a:t>
            </a:r>
            <a:r>
              <a:rPr lang="pt-PT" sz="2267" b="1" dirty="0" err="1"/>
              <a:t>prediction</a:t>
            </a:r>
            <a:r>
              <a:rPr lang="pt-PT" sz="2267" dirty="0"/>
              <a:t>).</a:t>
            </a:r>
            <a:endParaRPr sz="2267" baseline="30000" dirty="0"/>
          </a:p>
        </p:txBody>
      </p:sp>
      <p:pic>
        <p:nvPicPr>
          <p:cNvPr id="488" name="Google Shape;488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351" y="2329226"/>
            <a:ext cx="4956875" cy="350007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816433" y="2783500"/>
            <a:ext cx="4380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>
                <a:solidFill>
                  <a:srgbClr val="E69138"/>
                </a:solidFill>
              </a:rPr>
              <a:t>Image annotation </a:t>
            </a:r>
            <a:r>
              <a:rPr lang="pt-PT" sz="2267"/>
              <a:t>can be achieved with prompts like:</a:t>
            </a:r>
            <a:endParaRPr sz="2267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/>
              <a:t>	A photo of a _____.</a:t>
            </a:r>
            <a:endParaRPr sz="2267"/>
          </a:p>
        </p:txBody>
      </p:sp>
      <p:sp>
        <p:nvSpPr>
          <p:cNvPr id="490" name="Google Shape;490;p37"/>
          <p:cNvSpPr txBox="1"/>
          <p:nvPr/>
        </p:nvSpPr>
        <p:spPr>
          <a:xfrm>
            <a:off x="816433" y="4697300"/>
            <a:ext cx="468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/>
              <a:t>It can also be used for </a:t>
            </a:r>
            <a:r>
              <a:rPr lang="pt-PT" sz="2267" b="1">
                <a:solidFill>
                  <a:srgbClr val="E69138"/>
                </a:solidFill>
              </a:rPr>
              <a:t>image-to-text</a:t>
            </a:r>
            <a:r>
              <a:rPr lang="pt-PT" sz="2267"/>
              <a:t> and </a:t>
            </a:r>
            <a:r>
              <a:rPr lang="pt-PT" sz="2267" b="1">
                <a:solidFill>
                  <a:srgbClr val="E69138"/>
                </a:solidFill>
              </a:rPr>
              <a:t>text-to-image</a:t>
            </a:r>
            <a:r>
              <a:rPr lang="pt-PT" sz="2267"/>
              <a:t> retrieval.</a:t>
            </a:r>
            <a:endParaRPr sz="2267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62140C91-1C74-B639-AB65-B82104708F6E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CLIP: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Zero-Shot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Capabilities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ED44340-56E1-41C3-3C92-AD6AFAF13C6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9019600" y="0"/>
            <a:ext cx="31724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501" name="Google Shape;501;p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030" y="1729898"/>
            <a:ext cx="5662041" cy="26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425" y="1729899"/>
            <a:ext cx="5556616" cy="37610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1A5C3AF7-BAB9-02C5-3B74-72E301765447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CLIP: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Pre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-Training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Data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41261D09-BFC0-845E-1D8A-E5B1E5397ED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3D9CD-E58D-A44C-6B5F-245F9594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A9FB-3332-3557-F1EE-7D57EC8F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6C20A-7C1F-DABD-0CE4-B268B343E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Multilingual training data.</a:t>
            </a:r>
          </a:p>
          <a:p>
            <a:endParaRPr lang="en-US" dirty="0"/>
          </a:p>
          <a:p>
            <a:r>
              <a:rPr lang="en-US" dirty="0"/>
              <a:t>Different and more efficient training objectives, e.g. </a:t>
            </a:r>
            <a:r>
              <a:rPr lang="en-US" dirty="0" err="1"/>
              <a:t>SigLIP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Training with hard negatives.</a:t>
            </a:r>
          </a:p>
          <a:p>
            <a:endParaRPr lang="en-US" dirty="0"/>
          </a:p>
          <a:p>
            <a:r>
              <a:rPr lang="en-US" dirty="0"/>
              <a:t>Combining contrastive training with other objectives (e.g., MIM), aiming to improve the visual encoder for dense prediction tasks.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016AD5A3-08C0-A16B-DEF7-D37DFBB4C06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4312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sp>
        <p:nvSpPr>
          <p:cNvPr id="1018" name="Google Shape;1018;g328f2e5a060_0_24">
            <a:extLst>
              <a:ext uri="{FF2B5EF4-FFF2-40B4-BE49-F238E27FC236}">
                <a16:creationId xmlns:a16="http://schemas.microsoft.com/office/drawing/2014/main" id="{132CB9E1-9F4E-4785-6348-6A396EAC86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8150" y="63367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26</a:t>
            </a:fld>
            <a:endParaRPr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https://huggingface.co/learn/computer-vision-course/en/unit4/multimodal-models/clip-and-relatives/clip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61D9-C802-6B04-39BA-FF0103D72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79A3-169A-1915-861E-9C3CAD55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8F411-42E2-2267-597C-BF3D2C763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Dual Encoder Models and CLIP</a:t>
            </a:r>
          </a:p>
          <a:p>
            <a:endParaRPr lang="en-US" b="1" dirty="0"/>
          </a:p>
          <a:p>
            <a:r>
              <a:rPr lang="en-US" b="1" dirty="0"/>
              <a:t>Cross-Encoders, Early Versus Late Fusion Methods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3C431079-98EA-353B-B574-3B5D375FAC8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3767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78" name="Google Shape;578;p43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pic>
        <p:nvPicPr>
          <p:cNvPr id="579" name="Google Shape;579;p4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686"/>
          <a:stretch/>
        </p:blipFill>
        <p:spPr>
          <a:xfrm>
            <a:off x="7994833" y="1900885"/>
            <a:ext cx="2420768" cy="377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3"/>
          <p:cNvSpPr/>
          <p:nvPr/>
        </p:nvSpPr>
        <p:spPr>
          <a:xfrm>
            <a:off x="7261417" y="825233"/>
            <a:ext cx="3887600" cy="972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Single-stream Transformer</a:t>
            </a:r>
            <a:endParaRPr sz="2133" b="1">
              <a:solidFill>
                <a:schemeClr val="lt1"/>
              </a:solidFill>
            </a:endParaRPr>
          </a:p>
          <a:p>
            <a:pPr algn="ctr"/>
            <a:r>
              <a:rPr lang="pt-PT" sz="2133">
                <a:solidFill>
                  <a:schemeClr val="lt1"/>
                </a:solidFill>
              </a:rPr>
              <a:t>(early fusion)</a:t>
            </a:r>
            <a:endParaRPr sz="2133">
              <a:solidFill>
                <a:schemeClr val="lt1"/>
              </a:solidFill>
            </a:endParaRPr>
          </a:p>
        </p:txBody>
      </p:sp>
      <p:grpSp>
        <p:nvGrpSpPr>
          <p:cNvPr id="581" name="Google Shape;581;p43"/>
          <p:cNvGrpSpPr/>
          <p:nvPr/>
        </p:nvGrpSpPr>
        <p:grpSpPr>
          <a:xfrm>
            <a:off x="1403284" y="825234"/>
            <a:ext cx="4424568" cy="4969199"/>
            <a:chOff x="1052463" y="618925"/>
            <a:chExt cx="3318426" cy="3726899"/>
          </a:xfrm>
        </p:grpSpPr>
        <p:sp>
          <p:nvSpPr>
            <p:cNvPr id="582" name="Google Shape;582;p43"/>
            <p:cNvSpPr/>
            <p:nvPr/>
          </p:nvSpPr>
          <p:spPr>
            <a:xfrm>
              <a:off x="1253825" y="618925"/>
              <a:ext cx="2915700" cy="7290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b="1">
                  <a:solidFill>
                    <a:schemeClr val="lt1"/>
                  </a:solidFill>
                </a:rPr>
                <a:t>Single Modality</a:t>
              </a:r>
              <a:endParaRPr sz="2133" b="1">
                <a:solidFill>
                  <a:schemeClr val="lt1"/>
                </a:solidFill>
              </a:endParaRPr>
            </a:p>
            <a:p>
              <a:pPr algn="ctr"/>
              <a:r>
                <a:rPr lang="pt-PT" sz="2133">
                  <a:solidFill>
                    <a:schemeClr val="lt1"/>
                  </a:solidFill>
                </a:rPr>
                <a:t>(no fusion)</a:t>
              </a:r>
              <a:endParaRPr sz="2133">
                <a:solidFill>
                  <a:schemeClr val="lt1"/>
                </a:solidFill>
              </a:endParaRPr>
            </a:p>
          </p:txBody>
        </p:sp>
        <p:pic>
          <p:nvPicPr>
            <p:cNvPr id="583" name="Google Shape;583;p4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853"/>
            <a:stretch/>
          </p:blipFill>
          <p:spPr>
            <a:xfrm>
              <a:off x="1052463" y="1517251"/>
              <a:ext cx="3318426" cy="2828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43"/>
          <p:cNvSpPr/>
          <p:nvPr/>
        </p:nvSpPr>
        <p:spPr>
          <a:xfrm>
            <a:off x="1023767" y="660933"/>
            <a:ext cx="5072233" cy="5133500"/>
          </a:xfrm>
          <a:prstGeom prst="rect">
            <a:avLst/>
          </a:prstGeom>
          <a:solidFill>
            <a:srgbClr val="FFFFF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0924BB2-0394-8D9E-A02B-BB5C62B23D7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593" name="Google Shape;593;p44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594" name="Google Shape;594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96" name="Google Shape;596;p44"/>
          <p:cNvSpPr txBox="1"/>
          <p:nvPr/>
        </p:nvSpPr>
        <p:spPr>
          <a:xfrm>
            <a:off x="882100" y="2829228"/>
            <a:ext cx="68892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Allows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to </a:t>
            </a:r>
            <a:r>
              <a:rPr lang="pt-PT" sz="2267" dirty="0" err="1"/>
              <a:t>learn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cross-modal </a:t>
            </a:r>
            <a:r>
              <a:rPr lang="pt-PT" sz="2267" b="1" dirty="0" err="1">
                <a:solidFill>
                  <a:srgbClr val="E69138"/>
                </a:solidFill>
              </a:rPr>
              <a:t>interactions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beginning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b="1" dirty="0" err="1"/>
              <a:t>one</a:t>
            </a:r>
            <a:r>
              <a:rPr lang="pt-PT" sz="2267" b="1" dirty="0"/>
              <a:t> single </a:t>
            </a:r>
            <a:r>
              <a:rPr lang="pt-PT" sz="2267" b="1" dirty="0" err="1"/>
              <a:t>encoder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598" name="Google Shape;598;p44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pic>
        <p:nvPicPr>
          <p:cNvPr id="599" name="Google Shape;599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267" y="1489201"/>
            <a:ext cx="2687100" cy="4186367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4"/>
          <p:cNvSpPr txBox="1"/>
          <p:nvPr/>
        </p:nvSpPr>
        <p:spPr>
          <a:xfrm>
            <a:off x="882100" y="1695828"/>
            <a:ext cx="68892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Both </a:t>
            </a:r>
            <a:r>
              <a:rPr lang="pt-PT" sz="2267" dirty="0" err="1"/>
              <a:t>modalities</a:t>
            </a:r>
            <a:r>
              <a:rPr lang="pt-PT" sz="2267" dirty="0"/>
              <a:t> are </a:t>
            </a:r>
            <a:r>
              <a:rPr lang="pt-PT" sz="2267" dirty="0" err="1"/>
              <a:t>combined</a:t>
            </a:r>
            <a:r>
              <a:rPr lang="pt-PT" sz="2267" dirty="0"/>
              <a:t> </a:t>
            </a:r>
            <a:r>
              <a:rPr lang="pt-PT" sz="2267" dirty="0" err="1"/>
              <a:t>at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input </a:t>
            </a:r>
            <a:r>
              <a:rPr lang="pt-PT" sz="2267" b="1" dirty="0" err="1">
                <a:solidFill>
                  <a:srgbClr val="E69138"/>
                </a:solidFill>
              </a:rPr>
              <a:t>level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by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chemeClr val="dk1"/>
                </a:solidFill>
              </a:rPr>
              <a:t>concatenating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both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text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and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image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features</a:t>
            </a:r>
            <a:r>
              <a:rPr lang="pt-PT" sz="2267" dirty="0">
                <a:solidFill>
                  <a:schemeClr val="dk1"/>
                </a:solidFill>
              </a:rPr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601" name="Google Shape;601;p44"/>
          <p:cNvSpPr/>
          <p:nvPr/>
        </p:nvSpPr>
        <p:spPr>
          <a:xfrm>
            <a:off x="1473700" y="4474528"/>
            <a:ext cx="6297600" cy="10568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dk1"/>
                </a:solidFill>
              </a:rPr>
              <a:t>Attention </a:t>
            </a:r>
            <a:r>
              <a:rPr lang="pt-PT" sz="2133">
                <a:solidFill>
                  <a:schemeClr val="dk1"/>
                </a:solidFill>
              </a:rPr>
              <a:t>can be computed over both modalities!</a:t>
            </a:r>
            <a:endParaRPr sz="2133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AF310B27-6FA5-866C-7794-40916E24A14B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One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Single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Encoder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1A80C491-CFE0-4464-9F4F-76520892037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8617FDE6-B3B6-FD0F-BD2C-2E924B1A2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15946871-3442-B635-E7FA-993D36CF3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dirty="0"/>
              <a:t>Processing Vision and Language can Reduce Ambiguity!</a:t>
            </a:r>
            <a:endParaRPr sz="3600" dirty="0"/>
          </a:p>
        </p:txBody>
      </p:sp>
      <p:sp>
        <p:nvSpPr>
          <p:cNvPr id="94" name="Google Shape;94;p3">
            <a:extLst>
              <a:ext uri="{FF2B5EF4-FFF2-40B4-BE49-F238E27FC236}">
                <a16:creationId xmlns:a16="http://schemas.microsoft.com/office/drawing/2014/main" id="{9E3E19E5-5182-C876-2CD0-CF17669BD1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2E2A5-5ED1-75F3-FA34-5509A88EDD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96" y="1560061"/>
            <a:ext cx="9733808" cy="42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0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45"/>
          <p:cNvGrpSpPr/>
          <p:nvPr/>
        </p:nvGrpSpPr>
        <p:grpSpPr>
          <a:xfrm>
            <a:off x="4670167" y="1809912"/>
            <a:ext cx="3404400" cy="501600"/>
            <a:chOff x="3502625" y="1646763"/>
            <a:chExt cx="2553300" cy="376200"/>
          </a:xfrm>
        </p:grpSpPr>
        <p:sp>
          <p:nvSpPr>
            <p:cNvPr id="607" name="Google Shape;607;p45"/>
            <p:cNvSpPr/>
            <p:nvPr/>
          </p:nvSpPr>
          <p:spPr>
            <a:xfrm rot="5400000">
              <a:off x="5544426" y="1514463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3502625" y="1646763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K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867"/>
            </a:p>
          </p:txBody>
        </p:sp>
      </p:grpSp>
      <p:grpSp>
        <p:nvGrpSpPr>
          <p:cNvPr id="609" name="Google Shape;609;p45"/>
          <p:cNvGrpSpPr/>
          <p:nvPr/>
        </p:nvGrpSpPr>
        <p:grpSpPr>
          <a:xfrm>
            <a:off x="1929414" y="2420628"/>
            <a:ext cx="873453" cy="3409200"/>
            <a:chOff x="1447125" y="2104800"/>
            <a:chExt cx="783600" cy="2556900"/>
          </a:xfrm>
        </p:grpSpPr>
        <p:sp>
          <p:nvSpPr>
            <p:cNvPr id="610" name="Google Shape;610;p45"/>
            <p:cNvSpPr/>
            <p:nvPr/>
          </p:nvSpPr>
          <p:spPr>
            <a:xfrm>
              <a:off x="1447125" y="4006600"/>
              <a:ext cx="7836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5"/>
            <p:cNvSpPr/>
            <p:nvPr/>
          </p:nvSpPr>
          <p:spPr>
            <a:xfrm rot="10800000">
              <a:off x="1447125" y="2104800"/>
              <a:ext cx="7836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sz="1867"/>
            </a:p>
          </p:txBody>
        </p:sp>
      </p:grpSp>
      <p:sp>
        <p:nvSpPr>
          <p:cNvPr id="615" name="Google Shape;615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17" name="Google Shape;617;p45"/>
          <p:cNvSpPr/>
          <p:nvPr/>
        </p:nvSpPr>
        <p:spPr>
          <a:xfrm>
            <a:off x="4670167" y="2422661"/>
            <a:ext cx="3404400" cy="34092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45"/>
          <p:cNvGrpSpPr/>
          <p:nvPr/>
        </p:nvGrpSpPr>
        <p:grpSpPr>
          <a:xfrm>
            <a:off x="4033633" y="2423012"/>
            <a:ext cx="501600" cy="3404400"/>
            <a:chOff x="2142675" y="2106575"/>
            <a:chExt cx="376200" cy="2553300"/>
          </a:xfrm>
        </p:grpSpPr>
        <p:sp>
          <p:nvSpPr>
            <p:cNvPr id="619" name="Google Shape;619;p45"/>
            <p:cNvSpPr/>
            <p:nvPr/>
          </p:nvSpPr>
          <p:spPr>
            <a:xfrm>
              <a:off x="2142675" y="4006600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5"/>
            <p:cNvSpPr/>
            <p:nvPr/>
          </p:nvSpPr>
          <p:spPr>
            <a:xfrm rot="-5400000">
              <a:off x="1054125" y="3195125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Q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1867"/>
            </a:p>
          </p:txBody>
        </p:sp>
      </p:grpSp>
      <p:grpSp>
        <p:nvGrpSpPr>
          <p:cNvPr id="621" name="Google Shape;621;p45"/>
          <p:cNvGrpSpPr/>
          <p:nvPr/>
        </p:nvGrpSpPr>
        <p:grpSpPr>
          <a:xfrm>
            <a:off x="3127645" y="3609024"/>
            <a:ext cx="581209" cy="1032409"/>
            <a:chOff x="2458745" y="2184593"/>
            <a:chExt cx="435907" cy="774307"/>
          </a:xfrm>
        </p:grpSpPr>
        <p:sp>
          <p:nvSpPr>
            <p:cNvPr id="622" name="Google Shape;622;p45"/>
            <p:cNvSpPr/>
            <p:nvPr/>
          </p:nvSpPr>
          <p:spPr>
            <a:xfrm rot="-5400000">
              <a:off x="2259245" y="2384093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3" name="Google Shape;623;p45"/>
            <p:cNvSpPr txBox="1"/>
            <p:nvPr/>
          </p:nvSpPr>
          <p:spPr>
            <a:xfrm>
              <a:off x="2458752" y="2184600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Q</a:t>
              </a:r>
              <a:endParaRPr sz="1333" b="1"/>
            </a:p>
          </p:txBody>
        </p:sp>
      </p:grpSp>
      <p:sp>
        <p:nvSpPr>
          <p:cNvPr id="624" name="Google Shape;624;p45"/>
          <p:cNvSpPr txBox="1"/>
          <p:nvPr/>
        </p:nvSpPr>
        <p:spPr>
          <a:xfrm>
            <a:off x="9878304" y="1905124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/>
          </a:p>
        </p:txBody>
      </p:sp>
      <p:sp>
        <p:nvSpPr>
          <p:cNvPr id="625" name="Google Shape;625;p45"/>
          <p:cNvSpPr txBox="1"/>
          <p:nvPr/>
        </p:nvSpPr>
        <p:spPr>
          <a:xfrm>
            <a:off x="6874373" y="1140899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 dirty="0"/>
          </a:p>
        </p:txBody>
      </p:sp>
      <p:sp>
        <p:nvSpPr>
          <p:cNvPr id="626" name="Google Shape;626;p45"/>
          <p:cNvSpPr txBox="1"/>
          <p:nvPr/>
        </p:nvSpPr>
        <p:spPr>
          <a:xfrm>
            <a:off x="3607184" y="3870162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/>
          </a:p>
        </p:txBody>
      </p:sp>
      <p:sp>
        <p:nvSpPr>
          <p:cNvPr id="627" name="Google Shape;627;p45"/>
          <p:cNvSpPr txBox="1"/>
          <p:nvPr/>
        </p:nvSpPr>
        <p:spPr>
          <a:xfrm>
            <a:off x="8810041" y="3776429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 dirty="0"/>
          </a:p>
        </p:txBody>
      </p:sp>
      <p:sp>
        <p:nvSpPr>
          <p:cNvPr id="628" name="Google Shape;628;p45"/>
          <p:cNvSpPr txBox="1"/>
          <p:nvPr/>
        </p:nvSpPr>
        <p:spPr>
          <a:xfrm>
            <a:off x="9929095" y="803200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 dirty="0"/>
          </a:p>
        </p:txBody>
      </p:sp>
      <p:sp>
        <p:nvSpPr>
          <p:cNvPr id="629" name="Google Shape;629;p45"/>
          <p:cNvSpPr txBox="1"/>
          <p:nvPr/>
        </p:nvSpPr>
        <p:spPr>
          <a:xfrm>
            <a:off x="2796512" y="3776429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/>
          </a:p>
        </p:txBody>
      </p:sp>
      <p:pic>
        <p:nvPicPr>
          <p:cNvPr id="630" name="Google Shape;630;p45" descr="A couple of cats lying on a pink blanket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06" y="4936051"/>
            <a:ext cx="1193372" cy="8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5"/>
          <p:cNvSpPr txBox="1"/>
          <p:nvPr/>
        </p:nvSpPr>
        <p:spPr>
          <a:xfrm rot="-5400000">
            <a:off x="-628333" y="2995296"/>
            <a:ext cx="31376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1600"/>
              <a:t>What is in the image?</a:t>
            </a:r>
            <a:endParaRPr sz="1867"/>
          </a:p>
        </p:txBody>
      </p:sp>
      <p:grpSp>
        <p:nvGrpSpPr>
          <p:cNvPr id="632" name="Google Shape;632;p45"/>
          <p:cNvGrpSpPr/>
          <p:nvPr/>
        </p:nvGrpSpPr>
        <p:grpSpPr>
          <a:xfrm>
            <a:off x="4604256" y="37886"/>
            <a:ext cx="3409200" cy="1299321"/>
            <a:chOff x="3375942" y="328043"/>
            <a:chExt cx="2556900" cy="974491"/>
          </a:xfrm>
        </p:grpSpPr>
        <p:sp>
          <p:nvSpPr>
            <p:cNvPr id="633" name="Google Shape;633;p45"/>
            <p:cNvSpPr/>
            <p:nvPr/>
          </p:nvSpPr>
          <p:spPr>
            <a:xfrm rot="5400000">
              <a:off x="5284842" y="399554"/>
              <a:ext cx="655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45"/>
            <p:cNvSpPr/>
            <p:nvPr/>
          </p:nvSpPr>
          <p:spPr>
            <a:xfrm rot="16200000">
              <a:off x="4326792" y="-558561"/>
              <a:ext cx="6552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35" name="Google Shape;635;p45"/>
            <p:cNvSpPr txBox="1"/>
            <p:nvPr/>
          </p:nvSpPr>
          <p:spPr>
            <a:xfrm>
              <a:off x="4443307" y="779402"/>
              <a:ext cx="257400" cy="523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pt-PT" sz="3733" b="1" dirty="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67" dirty="0"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253334" y="328043"/>
              <a:ext cx="6552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 dirty="0"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pt-PT" sz="2400" b="1" baseline="30000" dirty="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sz="1867" baseline="30000" dirty="0"/>
            </a:p>
          </p:txBody>
        </p:sp>
      </p:grpSp>
      <p:grpSp>
        <p:nvGrpSpPr>
          <p:cNvPr id="637" name="Google Shape;637;p45"/>
          <p:cNvGrpSpPr/>
          <p:nvPr/>
        </p:nvGrpSpPr>
        <p:grpSpPr>
          <a:xfrm>
            <a:off x="5389107" y="1002438"/>
            <a:ext cx="1469989" cy="1032400"/>
            <a:chOff x="4243315" y="1481328"/>
            <a:chExt cx="774300" cy="774300"/>
          </a:xfrm>
        </p:grpSpPr>
        <p:sp>
          <p:nvSpPr>
            <p:cNvPr id="638" name="Google Shape;638;p45"/>
            <p:cNvSpPr/>
            <p:nvPr/>
          </p:nvSpPr>
          <p:spPr>
            <a:xfrm>
              <a:off x="4243315" y="1650522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39" name="Google Shape;639;p45"/>
            <p:cNvSpPr txBox="1"/>
            <p:nvPr/>
          </p:nvSpPr>
          <p:spPr>
            <a:xfrm>
              <a:off x="4412507" y="1481328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K</a:t>
              </a:r>
              <a:endParaRPr sz="1333" b="1"/>
            </a:p>
          </p:txBody>
        </p:sp>
      </p:grpSp>
      <p:grpSp>
        <p:nvGrpSpPr>
          <p:cNvPr id="640" name="Google Shape;640;p45"/>
          <p:cNvGrpSpPr/>
          <p:nvPr/>
        </p:nvGrpSpPr>
        <p:grpSpPr>
          <a:xfrm>
            <a:off x="9584503" y="1345928"/>
            <a:ext cx="1032400" cy="1032400"/>
            <a:chOff x="4243315" y="1481328"/>
            <a:chExt cx="774300" cy="774300"/>
          </a:xfrm>
        </p:grpSpPr>
        <p:sp>
          <p:nvSpPr>
            <p:cNvPr id="641" name="Google Shape;641;p45"/>
            <p:cNvSpPr/>
            <p:nvPr/>
          </p:nvSpPr>
          <p:spPr>
            <a:xfrm>
              <a:off x="4243315" y="1650522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2" name="Google Shape;642;p45"/>
            <p:cNvSpPr txBox="1"/>
            <p:nvPr/>
          </p:nvSpPr>
          <p:spPr>
            <a:xfrm>
              <a:off x="4412507" y="1481328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V</a:t>
              </a:r>
              <a:endParaRPr sz="1333" b="1"/>
            </a:p>
          </p:txBody>
        </p:sp>
      </p:grpSp>
      <p:grpSp>
        <p:nvGrpSpPr>
          <p:cNvPr id="643" name="Google Shape;643;p45"/>
          <p:cNvGrpSpPr/>
          <p:nvPr/>
        </p:nvGrpSpPr>
        <p:grpSpPr>
          <a:xfrm>
            <a:off x="9814351" y="2423012"/>
            <a:ext cx="501600" cy="3404400"/>
            <a:chOff x="2142675" y="2106575"/>
            <a:chExt cx="376200" cy="2553300"/>
          </a:xfrm>
        </p:grpSpPr>
        <p:sp>
          <p:nvSpPr>
            <p:cNvPr id="644" name="Google Shape;644;p45"/>
            <p:cNvSpPr/>
            <p:nvPr/>
          </p:nvSpPr>
          <p:spPr>
            <a:xfrm>
              <a:off x="2142675" y="4006600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5"/>
            <p:cNvSpPr/>
            <p:nvPr/>
          </p:nvSpPr>
          <p:spPr>
            <a:xfrm rot="-5400000">
              <a:off x="1054125" y="3195125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V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sz="1867"/>
            </a:p>
          </p:txBody>
        </p:sp>
      </p:grpSp>
      <p:grpSp>
        <p:nvGrpSpPr>
          <p:cNvPr id="646" name="Google Shape;646;p45"/>
          <p:cNvGrpSpPr/>
          <p:nvPr/>
        </p:nvGrpSpPr>
        <p:grpSpPr>
          <a:xfrm>
            <a:off x="8396089" y="-19612"/>
            <a:ext cx="3409200" cy="1178000"/>
            <a:chOff x="3375942" y="10308"/>
            <a:chExt cx="2556900" cy="883500"/>
          </a:xfrm>
        </p:grpSpPr>
        <p:sp>
          <p:nvSpPr>
            <p:cNvPr id="647" name="Google Shape;647;p45"/>
            <p:cNvSpPr/>
            <p:nvPr/>
          </p:nvSpPr>
          <p:spPr>
            <a:xfrm rot="5400000">
              <a:off x="5284842" y="131655"/>
              <a:ext cx="655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5"/>
            <p:cNvSpPr/>
            <p:nvPr/>
          </p:nvSpPr>
          <p:spPr>
            <a:xfrm rot="-5400000">
              <a:off x="4326792" y="-826455"/>
              <a:ext cx="6552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49" name="Google Shape;649;p45"/>
            <p:cNvSpPr txBox="1"/>
            <p:nvPr/>
          </p:nvSpPr>
          <p:spPr>
            <a:xfrm>
              <a:off x="4443307" y="511502"/>
              <a:ext cx="257400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endParaRPr sz="1867"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4370826" y="10308"/>
              <a:ext cx="6552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pt-PT" sz="2400" b="1" baseline="300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sz="1867" baseline="30000"/>
            </a:p>
          </p:txBody>
        </p:sp>
      </p:grpSp>
      <p:pic>
        <p:nvPicPr>
          <p:cNvPr id="651" name="Google Shape;651;p4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834" y="3718028"/>
            <a:ext cx="2130036" cy="1101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63274B69-CCC4-F8F9-DA9F-8A10265730AA}"/>
              </a:ext>
            </a:extLst>
          </p:cNvPr>
          <p:cNvSpPr txBox="1">
            <a:spLocks/>
          </p:cNvSpPr>
          <p:nvPr/>
        </p:nvSpPr>
        <p:spPr>
          <a:xfrm>
            <a:off x="647403" y="778505"/>
            <a:ext cx="360145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Self-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Attention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5523B68A-78FF-8824-F2B8-386EBFCF7BF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>
          <a:extLst>
            <a:ext uri="{FF2B5EF4-FFF2-40B4-BE49-F238E27FC236}">
              <a16:creationId xmlns:a16="http://schemas.microsoft.com/office/drawing/2014/main" id="{86811FC9-4850-3002-88DE-CEA842F96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45">
            <a:extLst>
              <a:ext uri="{FF2B5EF4-FFF2-40B4-BE49-F238E27FC236}">
                <a16:creationId xmlns:a16="http://schemas.microsoft.com/office/drawing/2014/main" id="{E10588FB-EEEE-22D9-EF73-EE10F858AF4B}"/>
              </a:ext>
            </a:extLst>
          </p:cNvPr>
          <p:cNvGrpSpPr/>
          <p:nvPr/>
        </p:nvGrpSpPr>
        <p:grpSpPr>
          <a:xfrm>
            <a:off x="4670167" y="1809912"/>
            <a:ext cx="3404400" cy="501600"/>
            <a:chOff x="3502625" y="1646763"/>
            <a:chExt cx="2553300" cy="376200"/>
          </a:xfrm>
        </p:grpSpPr>
        <p:sp>
          <p:nvSpPr>
            <p:cNvPr id="607" name="Google Shape;607;p45">
              <a:extLst>
                <a:ext uri="{FF2B5EF4-FFF2-40B4-BE49-F238E27FC236}">
                  <a16:creationId xmlns:a16="http://schemas.microsoft.com/office/drawing/2014/main" id="{C5C86A76-AEA8-C8EF-CBF4-D33108519D23}"/>
                </a:ext>
              </a:extLst>
            </p:cNvPr>
            <p:cNvSpPr/>
            <p:nvPr/>
          </p:nvSpPr>
          <p:spPr>
            <a:xfrm rot="5400000">
              <a:off x="5544426" y="1514463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45">
              <a:extLst>
                <a:ext uri="{FF2B5EF4-FFF2-40B4-BE49-F238E27FC236}">
                  <a16:creationId xmlns:a16="http://schemas.microsoft.com/office/drawing/2014/main" id="{92870DF3-AD14-78E8-FDF0-44B873AEC11A}"/>
                </a:ext>
              </a:extLst>
            </p:cNvPr>
            <p:cNvSpPr/>
            <p:nvPr/>
          </p:nvSpPr>
          <p:spPr>
            <a:xfrm>
              <a:off x="3502625" y="1646763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K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sz="1867"/>
            </a:p>
          </p:txBody>
        </p:sp>
      </p:grpSp>
      <p:grpSp>
        <p:nvGrpSpPr>
          <p:cNvPr id="609" name="Google Shape;609;p45">
            <a:extLst>
              <a:ext uri="{FF2B5EF4-FFF2-40B4-BE49-F238E27FC236}">
                <a16:creationId xmlns:a16="http://schemas.microsoft.com/office/drawing/2014/main" id="{5E4EAF2B-B6A1-66A0-6251-728BC3EBEB46}"/>
              </a:ext>
            </a:extLst>
          </p:cNvPr>
          <p:cNvGrpSpPr/>
          <p:nvPr/>
        </p:nvGrpSpPr>
        <p:grpSpPr>
          <a:xfrm>
            <a:off x="1929414" y="2420628"/>
            <a:ext cx="873453" cy="3409200"/>
            <a:chOff x="1447125" y="2104800"/>
            <a:chExt cx="783600" cy="2556900"/>
          </a:xfrm>
        </p:grpSpPr>
        <p:sp>
          <p:nvSpPr>
            <p:cNvPr id="610" name="Google Shape;610;p45">
              <a:extLst>
                <a:ext uri="{FF2B5EF4-FFF2-40B4-BE49-F238E27FC236}">
                  <a16:creationId xmlns:a16="http://schemas.microsoft.com/office/drawing/2014/main" id="{AADEBCC7-912F-04A5-FA72-8AA1B1B5446E}"/>
                </a:ext>
              </a:extLst>
            </p:cNvPr>
            <p:cNvSpPr/>
            <p:nvPr/>
          </p:nvSpPr>
          <p:spPr>
            <a:xfrm>
              <a:off x="1447125" y="4006600"/>
              <a:ext cx="7836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5">
              <a:extLst>
                <a:ext uri="{FF2B5EF4-FFF2-40B4-BE49-F238E27FC236}">
                  <a16:creationId xmlns:a16="http://schemas.microsoft.com/office/drawing/2014/main" id="{43EA3215-F828-E257-0E36-45B554CB4D19}"/>
                </a:ext>
              </a:extLst>
            </p:cNvPr>
            <p:cNvSpPr/>
            <p:nvPr/>
          </p:nvSpPr>
          <p:spPr>
            <a:xfrm rot="10800000">
              <a:off x="1447125" y="2104800"/>
              <a:ext cx="7836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sz="1867"/>
            </a:p>
          </p:txBody>
        </p:sp>
      </p:grpSp>
      <p:sp>
        <p:nvSpPr>
          <p:cNvPr id="615" name="Google Shape;615;p45">
            <a:extLst>
              <a:ext uri="{FF2B5EF4-FFF2-40B4-BE49-F238E27FC236}">
                <a16:creationId xmlns:a16="http://schemas.microsoft.com/office/drawing/2014/main" id="{305651B0-521F-6AA1-0CFD-8FA157ABA7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31</a:t>
            </a:fld>
            <a:endParaRPr sz="2400" b="1">
              <a:solidFill>
                <a:schemeClr val="lt1"/>
              </a:solidFill>
            </a:endParaRPr>
          </a:p>
        </p:txBody>
      </p:sp>
      <p:grpSp>
        <p:nvGrpSpPr>
          <p:cNvPr id="618" name="Google Shape;618;p45">
            <a:extLst>
              <a:ext uri="{FF2B5EF4-FFF2-40B4-BE49-F238E27FC236}">
                <a16:creationId xmlns:a16="http://schemas.microsoft.com/office/drawing/2014/main" id="{0E990B61-5AFC-93CA-B62A-B59078D1D55A}"/>
              </a:ext>
            </a:extLst>
          </p:cNvPr>
          <p:cNvGrpSpPr/>
          <p:nvPr/>
        </p:nvGrpSpPr>
        <p:grpSpPr>
          <a:xfrm>
            <a:off x="4033633" y="2423012"/>
            <a:ext cx="501600" cy="3404400"/>
            <a:chOff x="2142675" y="2106575"/>
            <a:chExt cx="376200" cy="2553300"/>
          </a:xfrm>
        </p:grpSpPr>
        <p:sp>
          <p:nvSpPr>
            <p:cNvPr id="619" name="Google Shape;619;p45">
              <a:extLst>
                <a:ext uri="{FF2B5EF4-FFF2-40B4-BE49-F238E27FC236}">
                  <a16:creationId xmlns:a16="http://schemas.microsoft.com/office/drawing/2014/main" id="{70A058C4-D74C-DE68-5E1A-B03BB57EA628}"/>
                </a:ext>
              </a:extLst>
            </p:cNvPr>
            <p:cNvSpPr/>
            <p:nvPr/>
          </p:nvSpPr>
          <p:spPr>
            <a:xfrm>
              <a:off x="2142675" y="4006600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45">
              <a:extLst>
                <a:ext uri="{FF2B5EF4-FFF2-40B4-BE49-F238E27FC236}">
                  <a16:creationId xmlns:a16="http://schemas.microsoft.com/office/drawing/2014/main" id="{621FA35D-4404-612B-35BA-10B2DBB7A946}"/>
                </a:ext>
              </a:extLst>
            </p:cNvPr>
            <p:cNvSpPr/>
            <p:nvPr/>
          </p:nvSpPr>
          <p:spPr>
            <a:xfrm rot="-5400000">
              <a:off x="1054125" y="3195125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Q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Q</a:t>
              </a:r>
              <a:endParaRPr sz="1867"/>
            </a:p>
          </p:txBody>
        </p:sp>
      </p:grpSp>
      <p:grpSp>
        <p:nvGrpSpPr>
          <p:cNvPr id="621" name="Google Shape;621;p45">
            <a:extLst>
              <a:ext uri="{FF2B5EF4-FFF2-40B4-BE49-F238E27FC236}">
                <a16:creationId xmlns:a16="http://schemas.microsoft.com/office/drawing/2014/main" id="{95EB9E87-0CE2-867B-27BF-132DC0792A01}"/>
              </a:ext>
            </a:extLst>
          </p:cNvPr>
          <p:cNvGrpSpPr/>
          <p:nvPr/>
        </p:nvGrpSpPr>
        <p:grpSpPr>
          <a:xfrm>
            <a:off x="3127645" y="3609024"/>
            <a:ext cx="581209" cy="1032409"/>
            <a:chOff x="2458745" y="2184593"/>
            <a:chExt cx="435907" cy="774307"/>
          </a:xfrm>
        </p:grpSpPr>
        <p:sp>
          <p:nvSpPr>
            <p:cNvPr id="622" name="Google Shape;622;p45">
              <a:extLst>
                <a:ext uri="{FF2B5EF4-FFF2-40B4-BE49-F238E27FC236}">
                  <a16:creationId xmlns:a16="http://schemas.microsoft.com/office/drawing/2014/main" id="{DCB8B91C-E650-3D16-A9DC-3EE107D82D67}"/>
                </a:ext>
              </a:extLst>
            </p:cNvPr>
            <p:cNvSpPr/>
            <p:nvPr/>
          </p:nvSpPr>
          <p:spPr>
            <a:xfrm rot="-5400000">
              <a:off x="2259245" y="2384093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3" name="Google Shape;623;p45">
              <a:extLst>
                <a:ext uri="{FF2B5EF4-FFF2-40B4-BE49-F238E27FC236}">
                  <a16:creationId xmlns:a16="http://schemas.microsoft.com/office/drawing/2014/main" id="{9543BF36-CA5C-37B3-1EA6-2CF94866D81D}"/>
                </a:ext>
              </a:extLst>
            </p:cNvPr>
            <p:cNvSpPr txBox="1"/>
            <p:nvPr/>
          </p:nvSpPr>
          <p:spPr>
            <a:xfrm>
              <a:off x="2458752" y="2184600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Q</a:t>
              </a:r>
              <a:endParaRPr sz="1333" b="1"/>
            </a:p>
          </p:txBody>
        </p:sp>
      </p:grpSp>
      <p:sp>
        <p:nvSpPr>
          <p:cNvPr id="624" name="Google Shape;624;p45">
            <a:extLst>
              <a:ext uri="{FF2B5EF4-FFF2-40B4-BE49-F238E27FC236}">
                <a16:creationId xmlns:a16="http://schemas.microsoft.com/office/drawing/2014/main" id="{702583CC-B325-AC96-A517-211455465BA1}"/>
              </a:ext>
            </a:extLst>
          </p:cNvPr>
          <p:cNvSpPr txBox="1"/>
          <p:nvPr/>
        </p:nvSpPr>
        <p:spPr>
          <a:xfrm>
            <a:off x="9878304" y="1905124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/>
          </a:p>
        </p:txBody>
      </p:sp>
      <p:sp>
        <p:nvSpPr>
          <p:cNvPr id="625" name="Google Shape;625;p45">
            <a:extLst>
              <a:ext uri="{FF2B5EF4-FFF2-40B4-BE49-F238E27FC236}">
                <a16:creationId xmlns:a16="http://schemas.microsoft.com/office/drawing/2014/main" id="{165661AE-2DDB-9A1F-8B8B-228F4A980295}"/>
              </a:ext>
            </a:extLst>
          </p:cNvPr>
          <p:cNvSpPr txBox="1"/>
          <p:nvPr/>
        </p:nvSpPr>
        <p:spPr>
          <a:xfrm>
            <a:off x="6874373" y="1140899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 dirty="0"/>
          </a:p>
        </p:txBody>
      </p:sp>
      <p:sp>
        <p:nvSpPr>
          <p:cNvPr id="626" name="Google Shape;626;p45">
            <a:extLst>
              <a:ext uri="{FF2B5EF4-FFF2-40B4-BE49-F238E27FC236}">
                <a16:creationId xmlns:a16="http://schemas.microsoft.com/office/drawing/2014/main" id="{BD921648-892F-A142-4063-ED24642B0BFF}"/>
              </a:ext>
            </a:extLst>
          </p:cNvPr>
          <p:cNvSpPr txBox="1"/>
          <p:nvPr/>
        </p:nvSpPr>
        <p:spPr>
          <a:xfrm>
            <a:off x="3607184" y="3870162"/>
            <a:ext cx="4448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=</a:t>
            </a:r>
            <a:endParaRPr sz="1867"/>
          </a:p>
        </p:txBody>
      </p:sp>
      <p:sp>
        <p:nvSpPr>
          <p:cNvPr id="627" name="Google Shape;627;p45">
            <a:extLst>
              <a:ext uri="{FF2B5EF4-FFF2-40B4-BE49-F238E27FC236}">
                <a16:creationId xmlns:a16="http://schemas.microsoft.com/office/drawing/2014/main" id="{03F237DB-58C7-4414-E1B1-E97EA5698647}"/>
              </a:ext>
            </a:extLst>
          </p:cNvPr>
          <p:cNvSpPr txBox="1"/>
          <p:nvPr/>
        </p:nvSpPr>
        <p:spPr>
          <a:xfrm>
            <a:off x="8810041" y="3776429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 dirty="0"/>
          </a:p>
        </p:txBody>
      </p:sp>
      <p:sp>
        <p:nvSpPr>
          <p:cNvPr id="628" name="Google Shape;628;p45">
            <a:extLst>
              <a:ext uri="{FF2B5EF4-FFF2-40B4-BE49-F238E27FC236}">
                <a16:creationId xmlns:a16="http://schemas.microsoft.com/office/drawing/2014/main" id="{8CB37253-0C0E-9413-7D01-86AE9123CDCE}"/>
              </a:ext>
            </a:extLst>
          </p:cNvPr>
          <p:cNvSpPr txBox="1"/>
          <p:nvPr/>
        </p:nvSpPr>
        <p:spPr>
          <a:xfrm>
            <a:off x="9929095" y="803200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 dirty="0"/>
          </a:p>
        </p:txBody>
      </p:sp>
      <p:sp>
        <p:nvSpPr>
          <p:cNvPr id="629" name="Google Shape;629;p45">
            <a:extLst>
              <a:ext uri="{FF2B5EF4-FFF2-40B4-BE49-F238E27FC236}">
                <a16:creationId xmlns:a16="http://schemas.microsoft.com/office/drawing/2014/main" id="{925AFD72-D900-9DAC-70BD-90674B01DA1D}"/>
              </a:ext>
            </a:extLst>
          </p:cNvPr>
          <p:cNvSpPr txBox="1"/>
          <p:nvPr/>
        </p:nvSpPr>
        <p:spPr>
          <a:xfrm>
            <a:off x="2796512" y="3776429"/>
            <a:ext cx="343200" cy="697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3733" b="1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67"/>
          </a:p>
        </p:txBody>
      </p:sp>
      <p:pic>
        <p:nvPicPr>
          <p:cNvPr id="630" name="Google Shape;630;p45" descr="A couple of cats lying on a pink blanket&#10;&#10;Description automatically generated">
            <a:extLst>
              <a:ext uri="{FF2B5EF4-FFF2-40B4-BE49-F238E27FC236}">
                <a16:creationId xmlns:a16="http://schemas.microsoft.com/office/drawing/2014/main" id="{21B0B788-CD8A-3AA0-1D61-C0C0CD42B1BF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506" y="4936051"/>
            <a:ext cx="1193372" cy="8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5">
            <a:extLst>
              <a:ext uri="{FF2B5EF4-FFF2-40B4-BE49-F238E27FC236}">
                <a16:creationId xmlns:a16="http://schemas.microsoft.com/office/drawing/2014/main" id="{F7E14378-D440-E955-DE38-7547CA8F83ED}"/>
              </a:ext>
            </a:extLst>
          </p:cNvPr>
          <p:cNvSpPr txBox="1"/>
          <p:nvPr/>
        </p:nvSpPr>
        <p:spPr>
          <a:xfrm rot="-5400000">
            <a:off x="-628333" y="2995296"/>
            <a:ext cx="31376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pt-PT" sz="1600"/>
              <a:t>What is in the image?</a:t>
            </a:r>
            <a:endParaRPr sz="1867"/>
          </a:p>
        </p:txBody>
      </p:sp>
      <p:grpSp>
        <p:nvGrpSpPr>
          <p:cNvPr id="632" name="Google Shape;632;p45">
            <a:extLst>
              <a:ext uri="{FF2B5EF4-FFF2-40B4-BE49-F238E27FC236}">
                <a16:creationId xmlns:a16="http://schemas.microsoft.com/office/drawing/2014/main" id="{73190B2D-0971-51BD-947D-D4B5D7BBBB78}"/>
              </a:ext>
            </a:extLst>
          </p:cNvPr>
          <p:cNvGrpSpPr/>
          <p:nvPr/>
        </p:nvGrpSpPr>
        <p:grpSpPr>
          <a:xfrm>
            <a:off x="4604256" y="37886"/>
            <a:ext cx="3409200" cy="1299321"/>
            <a:chOff x="3375942" y="328043"/>
            <a:chExt cx="2556900" cy="974491"/>
          </a:xfrm>
        </p:grpSpPr>
        <p:sp>
          <p:nvSpPr>
            <p:cNvPr id="633" name="Google Shape;633;p45">
              <a:extLst>
                <a:ext uri="{FF2B5EF4-FFF2-40B4-BE49-F238E27FC236}">
                  <a16:creationId xmlns:a16="http://schemas.microsoft.com/office/drawing/2014/main" id="{B55084F4-DF3E-25D4-C9C5-3D245FD98D8F}"/>
                </a:ext>
              </a:extLst>
            </p:cNvPr>
            <p:cNvSpPr/>
            <p:nvPr/>
          </p:nvSpPr>
          <p:spPr>
            <a:xfrm rot="5400000">
              <a:off x="5284842" y="399554"/>
              <a:ext cx="655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45">
              <a:extLst>
                <a:ext uri="{FF2B5EF4-FFF2-40B4-BE49-F238E27FC236}">
                  <a16:creationId xmlns:a16="http://schemas.microsoft.com/office/drawing/2014/main" id="{5DBF8408-0A8F-E6EB-D272-CEC7A122EFD3}"/>
                </a:ext>
              </a:extLst>
            </p:cNvPr>
            <p:cNvSpPr/>
            <p:nvPr/>
          </p:nvSpPr>
          <p:spPr>
            <a:xfrm rot="16200000">
              <a:off x="4326792" y="-558561"/>
              <a:ext cx="6552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35" name="Google Shape;635;p45">
              <a:extLst>
                <a:ext uri="{FF2B5EF4-FFF2-40B4-BE49-F238E27FC236}">
                  <a16:creationId xmlns:a16="http://schemas.microsoft.com/office/drawing/2014/main" id="{2493A2F7-E972-3A71-FF6F-BFB853B1F6DA}"/>
                </a:ext>
              </a:extLst>
            </p:cNvPr>
            <p:cNvSpPr txBox="1"/>
            <p:nvPr/>
          </p:nvSpPr>
          <p:spPr>
            <a:xfrm>
              <a:off x="4443307" y="779402"/>
              <a:ext cx="257400" cy="523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r>
                <a:rPr lang="pt-PT" sz="3733" b="1" dirty="0"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67" dirty="0"/>
            </a:p>
          </p:txBody>
        </p:sp>
        <p:sp>
          <p:nvSpPr>
            <p:cNvPr id="636" name="Google Shape;636;p45">
              <a:extLst>
                <a:ext uri="{FF2B5EF4-FFF2-40B4-BE49-F238E27FC236}">
                  <a16:creationId xmlns:a16="http://schemas.microsoft.com/office/drawing/2014/main" id="{964B44BE-719D-3A4C-5244-530AD46B14E5}"/>
                </a:ext>
              </a:extLst>
            </p:cNvPr>
            <p:cNvSpPr/>
            <p:nvPr/>
          </p:nvSpPr>
          <p:spPr>
            <a:xfrm>
              <a:off x="4253334" y="328043"/>
              <a:ext cx="6552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 dirty="0"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pt-PT" sz="2400" b="1" baseline="30000" dirty="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sz="1867" baseline="30000" dirty="0"/>
            </a:p>
          </p:txBody>
        </p:sp>
      </p:grpSp>
      <p:grpSp>
        <p:nvGrpSpPr>
          <p:cNvPr id="637" name="Google Shape;637;p45">
            <a:extLst>
              <a:ext uri="{FF2B5EF4-FFF2-40B4-BE49-F238E27FC236}">
                <a16:creationId xmlns:a16="http://schemas.microsoft.com/office/drawing/2014/main" id="{A73B3C07-828B-0247-EF44-283C9E215E79}"/>
              </a:ext>
            </a:extLst>
          </p:cNvPr>
          <p:cNvGrpSpPr/>
          <p:nvPr/>
        </p:nvGrpSpPr>
        <p:grpSpPr>
          <a:xfrm>
            <a:off x="5389107" y="1002438"/>
            <a:ext cx="1469989" cy="1032400"/>
            <a:chOff x="4243315" y="1481328"/>
            <a:chExt cx="774300" cy="774300"/>
          </a:xfrm>
        </p:grpSpPr>
        <p:sp>
          <p:nvSpPr>
            <p:cNvPr id="638" name="Google Shape;638;p45">
              <a:extLst>
                <a:ext uri="{FF2B5EF4-FFF2-40B4-BE49-F238E27FC236}">
                  <a16:creationId xmlns:a16="http://schemas.microsoft.com/office/drawing/2014/main" id="{BFC6B457-BAD3-A36E-FDC3-A92D38A9CB97}"/>
                </a:ext>
              </a:extLst>
            </p:cNvPr>
            <p:cNvSpPr/>
            <p:nvPr/>
          </p:nvSpPr>
          <p:spPr>
            <a:xfrm>
              <a:off x="4243315" y="1650522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39" name="Google Shape;639;p45">
              <a:extLst>
                <a:ext uri="{FF2B5EF4-FFF2-40B4-BE49-F238E27FC236}">
                  <a16:creationId xmlns:a16="http://schemas.microsoft.com/office/drawing/2014/main" id="{036F865A-E402-512E-888D-FBDE20959E85}"/>
                </a:ext>
              </a:extLst>
            </p:cNvPr>
            <p:cNvSpPr txBox="1"/>
            <p:nvPr/>
          </p:nvSpPr>
          <p:spPr>
            <a:xfrm>
              <a:off x="4412507" y="1481328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K</a:t>
              </a:r>
              <a:endParaRPr sz="1333" b="1"/>
            </a:p>
          </p:txBody>
        </p:sp>
      </p:grpSp>
      <p:grpSp>
        <p:nvGrpSpPr>
          <p:cNvPr id="640" name="Google Shape;640;p45">
            <a:extLst>
              <a:ext uri="{FF2B5EF4-FFF2-40B4-BE49-F238E27FC236}">
                <a16:creationId xmlns:a16="http://schemas.microsoft.com/office/drawing/2014/main" id="{0510B837-B33A-30A6-1D93-FEEBE4326156}"/>
              </a:ext>
            </a:extLst>
          </p:cNvPr>
          <p:cNvGrpSpPr/>
          <p:nvPr/>
        </p:nvGrpSpPr>
        <p:grpSpPr>
          <a:xfrm>
            <a:off x="9584503" y="1345928"/>
            <a:ext cx="1032400" cy="1032400"/>
            <a:chOff x="4243315" y="1481328"/>
            <a:chExt cx="774300" cy="774300"/>
          </a:xfrm>
        </p:grpSpPr>
        <p:sp>
          <p:nvSpPr>
            <p:cNvPr id="641" name="Google Shape;641;p45">
              <a:extLst>
                <a:ext uri="{FF2B5EF4-FFF2-40B4-BE49-F238E27FC236}">
                  <a16:creationId xmlns:a16="http://schemas.microsoft.com/office/drawing/2014/main" id="{DB7E4AB8-521C-811E-34D6-60908CC9DB63}"/>
                </a:ext>
              </a:extLst>
            </p:cNvPr>
            <p:cNvSpPr/>
            <p:nvPr/>
          </p:nvSpPr>
          <p:spPr>
            <a:xfrm>
              <a:off x="4243315" y="1650522"/>
              <a:ext cx="774300" cy="375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2" name="Google Shape;642;p45">
              <a:extLst>
                <a:ext uri="{FF2B5EF4-FFF2-40B4-BE49-F238E27FC236}">
                  <a16:creationId xmlns:a16="http://schemas.microsoft.com/office/drawing/2014/main" id="{B0BF0207-9381-0060-F6B8-21FC666D8948}"/>
                </a:ext>
              </a:extLst>
            </p:cNvPr>
            <p:cNvSpPr txBox="1"/>
            <p:nvPr/>
          </p:nvSpPr>
          <p:spPr>
            <a:xfrm>
              <a:off x="4412507" y="1481328"/>
              <a:ext cx="435900" cy="7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rgbClr val="FFFFFF"/>
                  </a:solidFill>
                </a:rPr>
                <a:t>W</a:t>
              </a:r>
              <a:r>
                <a:rPr lang="pt-PT" sz="1867" b="1" baseline="-25000">
                  <a:solidFill>
                    <a:srgbClr val="FFFFFF"/>
                  </a:solidFill>
                </a:rPr>
                <a:t>V</a:t>
              </a:r>
              <a:endParaRPr sz="1333" b="1"/>
            </a:p>
          </p:txBody>
        </p:sp>
      </p:grpSp>
      <p:grpSp>
        <p:nvGrpSpPr>
          <p:cNvPr id="643" name="Google Shape;643;p45">
            <a:extLst>
              <a:ext uri="{FF2B5EF4-FFF2-40B4-BE49-F238E27FC236}">
                <a16:creationId xmlns:a16="http://schemas.microsoft.com/office/drawing/2014/main" id="{50C42B1F-16D6-178D-086D-D0B70F699D90}"/>
              </a:ext>
            </a:extLst>
          </p:cNvPr>
          <p:cNvGrpSpPr/>
          <p:nvPr/>
        </p:nvGrpSpPr>
        <p:grpSpPr>
          <a:xfrm>
            <a:off x="9814351" y="2423012"/>
            <a:ext cx="501600" cy="3404400"/>
            <a:chOff x="2142675" y="2106575"/>
            <a:chExt cx="376200" cy="2553300"/>
          </a:xfrm>
        </p:grpSpPr>
        <p:sp>
          <p:nvSpPr>
            <p:cNvPr id="644" name="Google Shape;644;p45">
              <a:extLst>
                <a:ext uri="{FF2B5EF4-FFF2-40B4-BE49-F238E27FC236}">
                  <a16:creationId xmlns:a16="http://schemas.microsoft.com/office/drawing/2014/main" id="{A9C75B82-417A-9083-C589-CA56B3A29738}"/>
                </a:ext>
              </a:extLst>
            </p:cNvPr>
            <p:cNvSpPr/>
            <p:nvPr/>
          </p:nvSpPr>
          <p:spPr>
            <a:xfrm>
              <a:off x="2142675" y="4006600"/>
              <a:ext cx="376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45">
              <a:extLst>
                <a:ext uri="{FF2B5EF4-FFF2-40B4-BE49-F238E27FC236}">
                  <a16:creationId xmlns:a16="http://schemas.microsoft.com/office/drawing/2014/main" id="{531A4721-23D3-780D-11CA-A0D4984550E0}"/>
                </a:ext>
              </a:extLst>
            </p:cNvPr>
            <p:cNvSpPr/>
            <p:nvPr/>
          </p:nvSpPr>
          <p:spPr>
            <a:xfrm rot="-5400000">
              <a:off x="1054125" y="3195125"/>
              <a:ext cx="2553300" cy="3762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V = X*W</a:t>
              </a:r>
              <a:r>
                <a:rPr lang="pt-PT" sz="2400" b="1" baseline="-25000"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sz="1867"/>
            </a:p>
          </p:txBody>
        </p:sp>
      </p:grpSp>
      <p:grpSp>
        <p:nvGrpSpPr>
          <p:cNvPr id="646" name="Google Shape;646;p45">
            <a:extLst>
              <a:ext uri="{FF2B5EF4-FFF2-40B4-BE49-F238E27FC236}">
                <a16:creationId xmlns:a16="http://schemas.microsoft.com/office/drawing/2014/main" id="{4B2127E9-6A93-2468-4281-FB3222682548}"/>
              </a:ext>
            </a:extLst>
          </p:cNvPr>
          <p:cNvGrpSpPr/>
          <p:nvPr/>
        </p:nvGrpSpPr>
        <p:grpSpPr>
          <a:xfrm>
            <a:off x="8396089" y="-19612"/>
            <a:ext cx="3409200" cy="1178000"/>
            <a:chOff x="3375942" y="10308"/>
            <a:chExt cx="2556900" cy="883500"/>
          </a:xfrm>
        </p:grpSpPr>
        <p:sp>
          <p:nvSpPr>
            <p:cNvPr id="647" name="Google Shape;647;p45">
              <a:extLst>
                <a:ext uri="{FF2B5EF4-FFF2-40B4-BE49-F238E27FC236}">
                  <a16:creationId xmlns:a16="http://schemas.microsoft.com/office/drawing/2014/main" id="{5A59DB45-CC4F-62C7-FC93-73D0257D1E2D}"/>
                </a:ext>
              </a:extLst>
            </p:cNvPr>
            <p:cNvSpPr/>
            <p:nvPr/>
          </p:nvSpPr>
          <p:spPr>
            <a:xfrm rot="5400000">
              <a:off x="5284842" y="131655"/>
              <a:ext cx="655200" cy="640800"/>
            </a:xfrm>
            <a:prstGeom prst="rect">
              <a:avLst/>
            </a:prstGeom>
            <a:solidFill>
              <a:srgbClr val="B4A7D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45">
              <a:extLst>
                <a:ext uri="{FF2B5EF4-FFF2-40B4-BE49-F238E27FC236}">
                  <a16:creationId xmlns:a16="http://schemas.microsoft.com/office/drawing/2014/main" id="{0C1AB8A9-402D-BDEB-E99D-DE1AA8DC1397}"/>
                </a:ext>
              </a:extLst>
            </p:cNvPr>
            <p:cNvSpPr/>
            <p:nvPr/>
          </p:nvSpPr>
          <p:spPr>
            <a:xfrm rot="-5400000">
              <a:off x="4326792" y="-826455"/>
              <a:ext cx="655200" cy="2556900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49" name="Google Shape;649;p45">
              <a:extLst>
                <a:ext uri="{FF2B5EF4-FFF2-40B4-BE49-F238E27FC236}">
                  <a16:creationId xmlns:a16="http://schemas.microsoft.com/office/drawing/2014/main" id="{18CD6FDE-A3F0-F1D4-9733-E9CB036F248D}"/>
                </a:ext>
              </a:extLst>
            </p:cNvPr>
            <p:cNvSpPr txBox="1"/>
            <p:nvPr/>
          </p:nvSpPr>
          <p:spPr>
            <a:xfrm>
              <a:off x="4443307" y="511502"/>
              <a:ext cx="257400" cy="3077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endParaRPr sz="1867"/>
            </a:p>
          </p:txBody>
        </p:sp>
        <p:sp>
          <p:nvSpPr>
            <p:cNvPr id="650" name="Google Shape;650;p45">
              <a:extLst>
                <a:ext uri="{FF2B5EF4-FFF2-40B4-BE49-F238E27FC236}">
                  <a16:creationId xmlns:a16="http://schemas.microsoft.com/office/drawing/2014/main" id="{91720B57-8AE6-EF2E-AF84-B5AFE86EEC9F}"/>
                </a:ext>
              </a:extLst>
            </p:cNvPr>
            <p:cNvSpPr/>
            <p:nvPr/>
          </p:nvSpPr>
          <p:spPr>
            <a:xfrm>
              <a:off x="4370826" y="10308"/>
              <a:ext cx="655200" cy="8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pt-PT" sz="2400" b="1">
                  <a:latin typeface="Calibri"/>
                  <a:ea typeface="Calibri"/>
                  <a:cs typeface="Calibri"/>
                  <a:sym typeface="Calibri"/>
                </a:rPr>
                <a:t>X</a:t>
              </a:r>
              <a:r>
                <a:rPr lang="pt-PT" sz="2400" b="1" baseline="30000">
                  <a:latin typeface="Calibri"/>
                  <a:ea typeface="Calibri"/>
                  <a:cs typeface="Calibri"/>
                  <a:sym typeface="Calibri"/>
                </a:rPr>
                <a:t>T</a:t>
              </a:r>
              <a:endParaRPr sz="1867" baseline="30000"/>
            </a:p>
          </p:txBody>
        </p:sp>
      </p:grp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ECD0513B-B223-218A-5A0E-EDC06A3C91CC}"/>
              </a:ext>
            </a:extLst>
          </p:cNvPr>
          <p:cNvSpPr txBox="1">
            <a:spLocks/>
          </p:cNvSpPr>
          <p:nvPr/>
        </p:nvSpPr>
        <p:spPr>
          <a:xfrm>
            <a:off x="647403" y="778505"/>
            <a:ext cx="360145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Self-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Attention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749E92C-7210-41D3-C429-6DB797780F1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" name="Google Shape;696;p46">
            <a:extLst>
              <a:ext uri="{FF2B5EF4-FFF2-40B4-BE49-F238E27FC236}">
                <a16:creationId xmlns:a16="http://schemas.microsoft.com/office/drawing/2014/main" id="{266E09BA-ACDA-381D-E097-31A460891782}"/>
              </a:ext>
            </a:extLst>
          </p:cNvPr>
          <p:cNvSpPr/>
          <p:nvPr/>
        </p:nvSpPr>
        <p:spPr>
          <a:xfrm>
            <a:off x="4692700" y="2422665"/>
            <a:ext cx="2562000" cy="25668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PT" sz="2400" b="1">
                <a:latin typeface="Calibri"/>
                <a:ea typeface="Calibri"/>
                <a:cs typeface="Calibri"/>
                <a:sym typeface="Calibri"/>
              </a:rPr>
              <a:t>L-L</a:t>
            </a:r>
            <a:endParaRPr sz="1867"/>
          </a:p>
        </p:txBody>
      </p:sp>
      <p:sp>
        <p:nvSpPr>
          <p:cNvPr id="9" name="Google Shape;697;p46">
            <a:extLst>
              <a:ext uri="{FF2B5EF4-FFF2-40B4-BE49-F238E27FC236}">
                <a16:creationId xmlns:a16="http://schemas.microsoft.com/office/drawing/2014/main" id="{3BA25FDF-F527-F831-291D-93227FB86A38}"/>
              </a:ext>
            </a:extLst>
          </p:cNvPr>
          <p:cNvSpPr/>
          <p:nvPr/>
        </p:nvSpPr>
        <p:spPr>
          <a:xfrm>
            <a:off x="4681200" y="4956365"/>
            <a:ext cx="2557600" cy="854400"/>
          </a:xfrm>
          <a:prstGeom prst="rect">
            <a:avLst/>
          </a:prstGeom>
          <a:gradFill>
            <a:gsLst>
              <a:gs pos="0">
                <a:srgbClr val="6AA84F"/>
              </a:gs>
              <a:gs pos="33000">
                <a:srgbClr val="93C47D"/>
              </a:gs>
              <a:gs pos="100000">
                <a:srgbClr val="A64D79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PT" sz="2400">
                <a:latin typeface="Calibri"/>
                <a:ea typeface="Calibri"/>
                <a:cs typeface="Calibri"/>
                <a:sym typeface="Calibri"/>
              </a:rPr>
              <a:t>V-L</a:t>
            </a:r>
            <a:endParaRPr sz="1867"/>
          </a:p>
        </p:txBody>
      </p:sp>
      <p:sp>
        <p:nvSpPr>
          <p:cNvPr id="10" name="Google Shape;698;p46">
            <a:extLst>
              <a:ext uri="{FF2B5EF4-FFF2-40B4-BE49-F238E27FC236}">
                <a16:creationId xmlns:a16="http://schemas.microsoft.com/office/drawing/2014/main" id="{23AA4F16-5C7C-7B99-8FB0-1B00F4611F64}"/>
              </a:ext>
            </a:extLst>
          </p:cNvPr>
          <p:cNvSpPr txBox="1"/>
          <p:nvPr/>
        </p:nvSpPr>
        <p:spPr>
          <a:xfrm>
            <a:off x="7212167" y="2422532"/>
            <a:ext cx="862400" cy="2566800"/>
          </a:xfrm>
          <a:prstGeom prst="rect">
            <a:avLst/>
          </a:prstGeom>
          <a:gradFill>
            <a:gsLst>
              <a:gs pos="0">
                <a:srgbClr val="6AA84F"/>
              </a:gs>
              <a:gs pos="33000">
                <a:srgbClr val="93C47D"/>
              </a:gs>
              <a:gs pos="100000">
                <a:srgbClr val="A64D7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PT" sz="2400">
                <a:latin typeface="Calibri"/>
                <a:ea typeface="Calibri"/>
                <a:cs typeface="Calibri"/>
                <a:sym typeface="Calibri"/>
              </a:rPr>
              <a:t>L-V</a:t>
            </a:r>
            <a:endParaRPr sz="1867"/>
          </a:p>
        </p:txBody>
      </p:sp>
      <p:sp>
        <p:nvSpPr>
          <p:cNvPr id="11" name="Google Shape;699;p46">
            <a:extLst>
              <a:ext uri="{FF2B5EF4-FFF2-40B4-BE49-F238E27FC236}">
                <a16:creationId xmlns:a16="http://schemas.microsoft.com/office/drawing/2014/main" id="{8249E324-50BA-04B1-CA4E-D97C3501CD7F}"/>
              </a:ext>
            </a:extLst>
          </p:cNvPr>
          <p:cNvSpPr/>
          <p:nvPr/>
        </p:nvSpPr>
        <p:spPr>
          <a:xfrm>
            <a:off x="7212157" y="4956368"/>
            <a:ext cx="862400" cy="854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pt-PT" sz="2400">
                <a:latin typeface="Calibri"/>
                <a:ea typeface="Calibri"/>
                <a:cs typeface="Calibri"/>
                <a:sym typeface="Calibri"/>
              </a:rPr>
              <a:t>V-V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93338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"/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13" name="Google Shape;713;p47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14" name="Google Shape;714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16" name="Google Shape;716;p47"/>
          <p:cNvSpPr txBox="1"/>
          <p:nvPr/>
        </p:nvSpPr>
        <p:spPr>
          <a:xfrm>
            <a:off x="678900" y="1709833"/>
            <a:ext cx="107024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An</a:t>
            </a:r>
            <a:r>
              <a:rPr lang="pt-PT" sz="2267" dirty="0"/>
              <a:t> </a:t>
            </a:r>
            <a:r>
              <a:rPr lang="pt-PT" sz="2267" dirty="0" err="1"/>
              <a:t>extension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original BERT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designed</a:t>
            </a:r>
            <a:r>
              <a:rPr lang="pt-PT" sz="2267" dirty="0"/>
              <a:t> to </a:t>
            </a:r>
            <a:r>
              <a:rPr lang="pt-PT" sz="2267" b="1" dirty="0" err="1"/>
              <a:t>jointly</a:t>
            </a:r>
            <a:r>
              <a:rPr lang="pt-PT" sz="2267" dirty="0"/>
              <a:t> </a:t>
            </a:r>
            <a:r>
              <a:rPr lang="pt-PT" sz="2267" dirty="0" err="1"/>
              <a:t>process</a:t>
            </a:r>
            <a:r>
              <a:rPr lang="pt-PT" sz="2267" dirty="0"/>
              <a:t> visual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data,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dirty="0" err="1"/>
              <a:t>object</a:t>
            </a:r>
            <a:r>
              <a:rPr lang="pt-PT" sz="2267" dirty="0"/>
              <a:t> </a:t>
            </a:r>
            <a:r>
              <a:rPr lang="pt-PT" sz="2267" dirty="0" err="1"/>
              <a:t>regions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a </a:t>
            </a:r>
            <a:r>
              <a:rPr lang="pt-PT" sz="2267" dirty="0" err="1"/>
              <a:t>pre-trained</a:t>
            </a:r>
            <a:r>
              <a:rPr lang="pt-PT" sz="2267" dirty="0"/>
              <a:t> </a:t>
            </a:r>
            <a:r>
              <a:rPr lang="pt-PT" sz="2267" dirty="0" err="1"/>
              <a:t>object</a:t>
            </a:r>
            <a:r>
              <a:rPr lang="pt-PT" sz="2267" dirty="0"/>
              <a:t> </a:t>
            </a:r>
            <a:r>
              <a:rPr lang="pt-PT" sz="2267" dirty="0" err="1"/>
              <a:t>detector</a:t>
            </a:r>
            <a:r>
              <a:rPr lang="pt-PT" sz="2267" dirty="0"/>
              <a:t>. 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717" name="Google Shape;717;p47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sp>
        <p:nvSpPr>
          <p:cNvPr id="718" name="Google Shape;718;p47"/>
          <p:cNvSpPr txBox="1"/>
          <p:nvPr/>
        </p:nvSpPr>
        <p:spPr>
          <a:xfrm>
            <a:off x="927867" y="3022833"/>
            <a:ext cx="101132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>
                <a:solidFill>
                  <a:srgbClr val="E69138"/>
                </a:solidFill>
              </a:rPr>
              <a:t>Pre</a:t>
            </a:r>
            <a:r>
              <a:rPr lang="pt-PT" sz="2267" b="1" dirty="0">
                <a:solidFill>
                  <a:srgbClr val="E69138"/>
                </a:solidFill>
              </a:rPr>
              <a:t>-training </a:t>
            </a:r>
            <a:r>
              <a:rPr lang="pt-PT" sz="2267" b="1" dirty="0" err="1">
                <a:solidFill>
                  <a:srgbClr val="E69138"/>
                </a:solidFill>
              </a:rPr>
              <a:t>tasks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endParaRPr sz="2267" b="1" dirty="0">
              <a:solidFill>
                <a:srgbClr val="E69138"/>
              </a:solidFill>
            </a:endParaRPr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-"/>
            </a:pPr>
            <a:r>
              <a:rPr lang="pt-PT" sz="2267" b="1" dirty="0" err="1"/>
              <a:t>Masked</a:t>
            </a:r>
            <a:r>
              <a:rPr lang="pt-PT" sz="2267" b="1" dirty="0"/>
              <a:t> </a:t>
            </a:r>
            <a:r>
              <a:rPr lang="pt-PT" sz="2267" b="1" dirty="0" err="1"/>
              <a:t>Language</a:t>
            </a:r>
            <a:r>
              <a:rPr lang="pt-PT" sz="2267" b="1" dirty="0"/>
              <a:t> </a:t>
            </a:r>
            <a:r>
              <a:rPr lang="pt-PT" sz="2267" b="1" dirty="0" err="1"/>
              <a:t>Modeling</a:t>
            </a:r>
            <a:r>
              <a:rPr lang="pt-PT" sz="2267" dirty="0"/>
              <a:t> - </a:t>
            </a:r>
            <a:r>
              <a:rPr lang="pt-PT" sz="2267" dirty="0" err="1"/>
              <a:t>It</a:t>
            </a:r>
            <a:r>
              <a:rPr lang="pt-PT" sz="2267" dirty="0"/>
              <a:t> uses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multimodal </a:t>
            </a:r>
            <a:r>
              <a:rPr lang="pt-PT" sz="2267" b="1" dirty="0" err="1">
                <a:solidFill>
                  <a:srgbClr val="E69138"/>
                </a:solidFill>
              </a:rPr>
              <a:t>context</a:t>
            </a:r>
            <a:r>
              <a:rPr lang="pt-PT" sz="2267" b="1" dirty="0"/>
              <a:t> </a:t>
            </a:r>
            <a:r>
              <a:rPr lang="pt-PT" sz="2267" dirty="0"/>
              <a:t>to </a:t>
            </a:r>
            <a:r>
              <a:rPr lang="pt-PT" sz="2267" dirty="0" err="1"/>
              <a:t>predict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masked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.</a:t>
            </a:r>
            <a:endParaRPr sz="2267" dirty="0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-"/>
            </a:pPr>
            <a:r>
              <a:rPr lang="pt-PT" sz="2267" b="1" dirty="0" err="1"/>
              <a:t>Masked</a:t>
            </a:r>
            <a:r>
              <a:rPr lang="pt-PT" sz="2267" b="1" dirty="0"/>
              <a:t> </a:t>
            </a:r>
            <a:r>
              <a:rPr lang="pt-PT" sz="2267" b="1" dirty="0" err="1"/>
              <a:t>Object</a:t>
            </a:r>
            <a:r>
              <a:rPr lang="pt-PT" sz="2267" b="1" dirty="0"/>
              <a:t> </a:t>
            </a:r>
            <a:r>
              <a:rPr lang="pt-PT" sz="2267" b="1" dirty="0" err="1"/>
              <a:t>Classification</a:t>
            </a:r>
            <a:r>
              <a:rPr lang="pt-PT" sz="2267" dirty="0"/>
              <a:t> - Similar to MLM, </a:t>
            </a:r>
            <a:r>
              <a:rPr lang="pt-PT" sz="2267" dirty="0" err="1"/>
              <a:t>but</a:t>
            </a:r>
            <a:r>
              <a:rPr lang="pt-PT" sz="2267" dirty="0"/>
              <a:t> </a:t>
            </a:r>
            <a:r>
              <a:rPr lang="pt-PT" sz="2267" dirty="0" err="1"/>
              <a:t>now</a:t>
            </a:r>
            <a:r>
              <a:rPr lang="pt-PT" sz="2267" dirty="0"/>
              <a:t> a </a:t>
            </a:r>
            <a:r>
              <a:rPr lang="pt-PT" sz="2267" dirty="0" err="1"/>
              <a:t>region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masked</a:t>
            </a:r>
            <a:r>
              <a:rPr lang="pt-PT" sz="2267" dirty="0"/>
              <a:t> (e.g., a </a:t>
            </a:r>
            <a:r>
              <a:rPr lang="pt-PT" sz="2267" dirty="0" err="1"/>
              <a:t>bounding</a:t>
            </a:r>
            <a:r>
              <a:rPr lang="pt-PT" sz="2267" dirty="0"/>
              <a:t> box </a:t>
            </a:r>
            <a:r>
              <a:rPr lang="pt-PT" sz="2267" dirty="0" err="1"/>
              <a:t>of</a:t>
            </a:r>
            <a:r>
              <a:rPr lang="pt-PT" sz="2267" dirty="0"/>
              <a:t> a </a:t>
            </a:r>
            <a:r>
              <a:rPr lang="pt-PT" sz="2267" dirty="0" err="1"/>
              <a:t>dog</a:t>
            </a:r>
            <a:r>
              <a:rPr lang="pt-PT" sz="2267" dirty="0"/>
              <a:t>).</a:t>
            </a:r>
            <a:endParaRPr sz="2267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C84418F4-F202-CBDC-E00A-ECC05D3386C7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VL BERT (1)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D1D8412-7AC4-6F12-4E9A-83FD489FA59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C28A70-9229-F594-9A8F-1D483FC43EF6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Su, et al. VL-BERT: Pre-training of Generic Visual-Linguistic Representations. ICLR 2020.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"/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27" name="Google Shape;727;p48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28" name="Google Shape;728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30" name="Google Shape;730;p48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pic>
        <p:nvPicPr>
          <p:cNvPr id="731" name="Google Shape;731;p4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030"/>
          <a:stretch/>
        </p:blipFill>
        <p:spPr>
          <a:xfrm>
            <a:off x="1332263" y="1715453"/>
            <a:ext cx="9498903" cy="417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5FB14C70-F6C1-1C04-BDF9-55A1727FE858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VL BERT (2)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782F4854-42D7-A7E6-A8F1-98E7CFD8941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BBE1148-D740-E751-D2E8-32D82815BC90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Su, et al. VL-BERT: Pre-training of Generic Visual-Linguistic Representations. ICLR 2020.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3E7BAAEB-D490-C991-2C96-1758E619A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8">
            <a:extLst>
              <a:ext uri="{FF2B5EF4-FFF2-40B4-BE49-F238E27FC236}">
                <a16:creationId xmlns:a16="http://schemas.microsoft.com/office/drawing/2014/main" id="{DD95C5DB-4BC0-D950-EEE1-EFF5C7955292}"/>
              </a:ext>
            </a:extLst>
          </p:cNvPr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27" name="Google Shape;727;p48">
            <a:extLst>
              <a:ext uri="{FF2B5EF4-FFF2-40B4-BE49-F238E27FC236}">
                <a16:creationId xmlns:a16="http://schemas.microsoft.com/office/drawing/2014/main" id="{CA065F9E-18C3-BA42-C44B-28B4B8E325FE}"/>
              </a:ext>
            </a:extLst>
          </p:cNvPr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28" name="Google Shape;728;p48">
            <a:extLst>
              <a:ext uri="{FF2B5EF4-FFF2-40B4-BE49-F238E27FC236}">
                <a16:creationId xmlns:a16="http://schemas.microsoft.com/office/drawing/2014/main" id="{2943174F-187D-D389-62B8-ABE0D7E140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30" name="Google Shape;730;p48">
            <a:extLst>
              <a:ext uri="{FF2B5EF4-FFF2-40B4-BE49-F238E27FC236}">
                <a16:creationId xmlns:a16="http://schemas.microsoft.com/office/drawing/2014/main" id="{46A8F81F-AB74-BFD2-D338-19A579C940E5}"/>
              </a:ext>
            </a:extLst>
          </p:cNvPr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AF4B2DA6-77CC-3894-44F4-499594065845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ViLT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A08E35E-A0EE-E670-AC59-5FE2CCD2DA2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0FC4128-5695-D8C2-260C-5F3C6BD097E2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1400" dirty="0"/>
              <a:t>Kim et al. ViLT: Vision-and-Language Transformer Without Convolution or Region Supervision. ICML 2021.</a:t>
            </a:r>
          </a:p>
        </p:txBody>
      </p:sp>
      <p:pic>
        <p:nvPicPr>
          <p:cNvPr id="2050" name="Picture 2" descr="ViLT architecture">
            <a:extLst>
              <a:ext uri="{FF2B5EF4-FFF2-40B4-BE49-F238E27FC236}">
                <a16:creationId xmlns:a16="http://schemas.microsoft.com/office/drawing/2014/main" id="{90977189-D2A2-83B8-3AE9-B2A0CE037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7" y="1701895"/>
            <a:ext cx="11041757" cy="395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23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>
          <a:extLst>
            <a:ext uri="{FF2B5EF4-FFF2-40B4-BE49-F238E27FC236}">
              <a16:creationId xmlns:a16="http://schemas.microsoft.com/office/drawing/2014/main" id="{A80AB5CE-D9F2-7F32-E3D9-77003EDF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">
            <a:extLst>
              <a:ext uri="{FF2B5EF4-FFF2-40B4-BE49-F238E27FC236}">
                <a16:creationId xmlns:a16="http://schemas.microsoft.com/office/drawing/2014/main" id="{2E85642D-3A58-B722-7714-015F76DAC3BD}"/>
              </a:ext>
            </a:extLst>
          </p:cNvPr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13" name="Google Shape;713;p47">
            <a:extLst>
              <a:ext uri="{FF2B5EF4-FFF2-40B4-BE49-F238E27FC236}">
                <a16:creationId xmlns:a16="http://schemas.microsoft.com/office/drawing/2014/main" id="{324B26F3-2F78-9F36-5620-BED710E294F7}"/>
              </a:ext>
            </a:extLst>
          </p:cNvPr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14" name="Google Shape;714;p47">
            <a:extLst>
              <a:ext uri="{FF2B5EF4-FFF2-40B4-BE49-F238E27FC236}">
                <a16:creationId xmlns:a16="http://schemas.microsoft.com/office/drawing/2014/main" id="{39224C74-2E0F-C0AE-426C-A3905614F2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16" name="Google Shape;716;p47">
            <a:extLst>
              <a:ext uri="{FF2B5EF4-FFF2-40B4-BE49-F238E27FC236}">
                <a16:creationId xmlns:a16="http://schemas.microsoft.com/office/drawing/2014/main" id="{EB1B199B-338E-B244-00D2-8EA0A5510E2B}"/>
              </a:ext>
            </a:extLst>
          </p:cNvPr>
          <p:cNvSpPr txBox="1"/>
          <p:nvPr/>
        </p:nvSpPr>
        <p:spPr>
          <a:xfrm>
            <a:off x="438913" y="1709832"/>
            <a:ext cx="5657088" cy="4020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spcAft>
                <a:spcPts val="1800"/>
              </a:spcAft>
            </a:pPr>
            <a:r>
              <a:rPr lang="pt-PT" sz="2267" b="1" dirty="0" err="1"/>
              <a:t>Multiway</a:t>
            </a:r>
            <a:r>
              <a:rPr lang="pt-PT" sz="2267" b="1" dirty="0"/>
              <a:t> </a:t>
            </a:r>
            <a:r>
              <a:rPr lang="pt-PT" sz="2267" b="1" dirty="0" err="1"/>
              <a:t>Transformer</a:t>
            </a:r>
            <a:r>
              <a:rPr lang="pt-PT" sz="2267" b="1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can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used</a:t>
            </a:r>
            <a:r>
              <a:rPr lang="pt-PT" sz="2267" dirty="0"/>
              <a:t> as cross-</a:t>
            </a:r>
            <a:r>
              <a:rPr lang="pt-PT" sz="2267" dirty="0" err="1"/>
              <a:t>encoder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dual </a:t>
            </a:r>
            <a:r>
              <a:rPr lang="pt-PT" sz="2267" dirty="0" err="1"/>
              <a:t>encoder</a:t>
            </a:r>
            <a:r>
              <a:rPr lang="pt-PT" sz="2267" dirty="0"/>
              <a:t>.</a:t>
            </a:r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r>
              <a:rPr lang="pt-PT" sz="1800" dirty="0" err="1"/>
              <a:t>Layers</a:t>
            </a:r>
            <a:r>
              <a:rPr lang="pt-PT" sz="1800" dirty="0"/>
              <a:t> </a:t>
            </a:r>
            <a:r>
              <a:rPr lang="pt-PT" sz="1800" dirty="0" err="1"/>
              <a:t>with</a:t>
            </a:r>
            <a:r>
              <a:rPr lang="pt-PT" sz="1800" dirty="0"/>
              <a:t> </a:t>
            </a:r>
            <a:r>
              <a:rPr lang="pt-PT" sz="1800" dirty="0" err="1"/>
              <a:t>vision</a:t>
            </a:r>
            <a:r>
              <a:rPr lang="pt-PT" sz="1800" dirty="0"/>
              <a:t> </a:t>
            </a:r>
            <a:r>
              <a:rPr lang="pt-PT" sz="1800" dirty="0" err="1"/>
              <a:t>or</a:t>
            </a:r>
            <a:r>
              <a:rPr lang="pt-PT" sz="1800" dirty="0"/>
              <a:t> </a:t>
            </a:r>
            <a:r>
              <a:rPr lang="pt-PT" sz="1800" dirty="0" err="1"/>
              <a:t>language</a:t>
            </a:r>
            <a:r>
              <a:rPr lang="pt-PT" sz="1800" dirty="0"/>
              <a:t> </a:t>
            </a:r>
            <a:r>
              <a:rPr lang="pt-PT" sz="1800" dirty="0" err="1"/>
              <a:t>weights</a:t>
            </a:r>
            <a:r>
              <a:rPr lang="pt-PT" sz="1800" dirty="0"/>
              <a:t> (</a:t>
            </a:r>
            <a:r>
              <a:rPr lang="pt-PT" sz="1800" i="1" dirty="0"/>
              <a:t>i.e., shares </a:t>
            </a:r>
            <a:r>
              <a:rPr lang="pt-PT" sz="1800" i="1" dirty="0" err="1"/>
              <a:t>aspects</a:t>
            </a:r>
            <a:r>
              <a:rPr lang="pt-PT" sz="1800" i="1" dirty="0"/>
              <a:t> </a:t>
            </a:r>
            <a:r>
              <a:rPr lang="pt-PT" sz="1800" i="1" dirty="0" err="1"/>
              <a:t>with</a:t>
            </a:r>
            <a:r>
              <a:rPr lang="pt-PT" sz="1800" i="1" dirty="0"/>
              <a:t> dual-</a:t>
            </a:r>
            <a:r>
              <a:rPr lang="pt-PT" sz="1800" i="1" dirty="0" err="1"/>
              <a:t>stream</a:t>
            </a:r>
            <a:r>
              <a:rPr lang="pt-PT" sz="1800" i="1" dirty="0"/>
              <a:t> </a:t>
            </a:r>
            <a:r>
              <a:rPr lang="pt-PT" sz="1800" i="1" dirty="0" err="1"/>
              <a:t>architectures</a:t>
            </a:r>
            <a:r>
              <a:rPr lang="pt-PT" sz="1800" dirty="0"/>
              <a:t>)</a:t>
            </a:r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endParaRPr lang="pt-PT" sz="1800" dirty="0"/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r>
              <a:rPr lang="pt-PT" sz="1800" dirty="0" err="1"/>
              <a:t>The</a:t>
            </a:r>
            <a:r>
              <a:rPr lang="pt-PT" sz="1800" dirty="0"/>
              <a:t> top </a:t>
            </a:r>
            <a:r>
              <a:rPr lang="pt-PT" sz="1800" dirty="0" err="1"/>
              <a:t>three</a:t>
            </a:r>
            <a:r>
              <a:rPr lang="pt-PT" sz="1800" dirty="0"/>
              <a:t> </a:t>
            </a:r>
            <a:r>
              <a:rPr lang="pt-PT" sz="1800" dirty="0" err="1"/>
              <a:t>layers</a:t>
            </a:r>
            <a:r>
              <a:rPr lang="pt-PT" sz="1800" dirty="0"/>
              <a:t> </a:t>
            </a:r>
            <a:r>
              <a:rPr lang="pt-PT" sz="1800" dirty="0" err="1"/>
              <a:t>have</a:t>
            </a:r>
            <a:r>
              <a:rPr lang="pt-PT" sz="1800" dirty="0"/>
              <a:t> </a:t>
            </a:r>
            <a:r>
              <a:rPr lang="pt-PT" sz="1800" dirty="0" err="1"/>
              <a:t>vision-language</a:t>
            </a:r>
            <a:r>
              <a:rPr lang="pt-PT" sz="1800" dirty="0"/>
              <a:t> </a:t>
            </a:r>
            <a:r>
              <a:rPr lang="pt-PT" sz="1800" dirty="0" err="1"/>
              <a:t>weights</a:t>
            </a:r>
            <a:r>
              <a:rPr lang="pt-PT" sz="1800" dirty="0"/>
              <a:t> </a:t>
            </a:r>
            <a:r>
              <a:rPr lang="pt-PT" sz="1800" dirty="0" err="1"/>
              <a:t>designed</a:t>
            </a:r>
            <a:r>
              <a:rPr lang="pt-PT" sz="1800" dirty="0"/>
              <a:t> for </a:t>
            </a:r>
            <a:r>
              <a:rPr lang="pt-PT" sz="1800" dirty="0" err="1"/>
              <a:t>fusion</a:t>
            </a:r>
            <a:r>
              <a:rPr lang="pt-PT" sz="1800" dirty="0"/>
              <a:t>.</a:t>
            </a:r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endParaRPr lang="pt-PT" sz="1800" dirty="0"/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r>
              <a:rPr lang="pt-PT" sz="1800" dirty="0" err="1"/>
              <a:t>Pretrained</a:t>
            </a:r>
            <a:r>
              <a:rPr lang="pt-PT" sz="1800" dirty="0"/>
              <a:t> via </a:t>
            </a:r>
            <a:r>
              <a:rPr lang="pt-PT" sz="1800" dirty="0" err="1"/>
              <a:t>unified</a:t>
            </a:r>
            <a:r>
              <a:rPr lang="pt-PT" sz="1800" dirty="0"/>
              <a:t> </a:t>
            </a:r>
            <a:r>
              <a:rPr lang="pt-PT" sz="1800" dirty="0" err="1"/>
              <a:t>masked</a:t>
            </a:r>
            <a:r>
              <a:rPr lang="pt-PT" sz="1800" dirty="0"/>
              <a:t> data </a:t>
            </a:r>
            <a:r>
              <a:rPr lang="pt-PT" sz="1800" dirty="0" err="1"/>
              <a:t>modeling</a:t>
            </a:r>
            <a:r>
              <a:rPr lang="pt-PT" sz="1800" dirty="0"/>
              <a:t> </a:t>
            </a:r>
            <a:r>
              <a:rPr lang="pt-PT" sz="1800" dirty="0" err="1"/>
              <a:t>on</a:t>
            </a:r>
            <a:r>
              <a:rPr lang="pt-PT" sz="1800" dirty="0"/>
              <a:t> </a:t>
            </a:r>
            <a:r>
              <a:rPr lang="pt-PT" sz="1800" dirty="0" err="1"/>
              <a:t>monomodal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multimodal data.</a:t>
            </a:r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endParaRPr lang="pt-PT" sz="1800" dirty="0"/>
          </a:p>
          <a:p>
            <a:pPr marL="285750" lvl="2" indent="-285750" algn="just">
              <a:buFont typeface="Arial" panose="020B0604020202020204" pitchFamily="34" charset="0"/>
              <a:buChar char="•"/>
            </a:pPr>
            <a:r>
              <a:rPr lang="pt-PT" sz="1800" dirty="0"/>
              <a:t>Can </a:t>
            </a:r>
            <a:r>
              <a:rPr lang="pt-PT" sz="1800" dirty="0" err="1"/>
              <a:t>be</a:t>
            </a:r>
            <a:r>
              <a:rPr lang="pt-PT" sz="1800" dirty="0"/>
              <a:t> </a:t>
            </a:r>
            <a:r>
              <a:rPr lang="pt-PT" sz="1800" dirty="0" err="1"/>
              <a:t>transferred</a:t>
            </a:r>
            <a:r>
              <a:rPr lang="pt-PT" sz="1800" dirty="0"/>
              <a:t>/fine-</a:t>
            </a:r>
            <a:r>
              <a:rPr lang="pt-PT" sz="1800" dirty="0" err="1"/>
              <a:t>tuned</a:t>
            </a:r>
            <a:r>
              <a:rPr lang="pt-PT" sz="1800" dirty="0"/>
              <a:t> to </a:t>
            </a:r>
            <a:r>
              <a:rPr lang="pt-PT" sz="1800" dirty="0" err="1"/>
              <a:t>various</a:t>
            </a:r>
            <a:r>
              <a:rPr lang="pt-PT" sz="1800" dirty="0"/>
              <a:t> </a:t>
            </a:r>
            <a:r>
              <a:rPr lang="pt-PT" sz="1800" dirty="0" err="1"/>
              <a:t>vision</a:t>
            </a:r>
            <a:r>
              <a:rPr lang="pt-PT" sz="1800" dirty="0"/>
              <a:t> </a:t>
            </a:r>
            <a:r>
              <a:rPr lang="pt-PT" sz="1800" dirty="0" err="1"/>
              <a:t>and</a:t>
            </a:r>
            <a:r>
              <a:rPr lang="pt-PT" sz="1800" dirty="0"/>
              <a:t> </a:t>
            </a:r>
            <a:r>
              <a:rPr lang="pt-PT" sz="1800" dirty="0" err="1"/>
              <a:t>vision-language</a:t>
            </a:r>
            <a:r>
              <a:rPr lang="pt-PT" sz="1800" dirty="0"/>
              <a:t> </a:t>
            </a:r>
            <a:r>
              <a:rPr lang="pt-PT" sz="1800" dirty="0" err="1"/>
              <a:t>downstream</a:t>
            </a:r>
            <a:r>
              <a:rPr lang="pt-PT" sz="1800" dirty="0"/>
              <a:t> </a:t>
            </a:r>
            <a:r>
              <a:rPr lang="pt-PT" sz="1800" dirty="0" err="1"/>
              <a:t>tasks</a:t>
            </a:r>
            <a:r>
              <a:rPr lang="pt-PT" sz="1800" dirty="0"/>
              <a:t>.</a:t>
            </a: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8560F6DF-D530-7C16-853E-C1531D553DD6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BEiT-3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1C6EE30-0F51-F835-6935-B3FA555C0C4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30DBA-BCA8-AC84-DC77-522C7780BB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517" y="2072868"/>
            <a:ext cx="5922881" cy="289101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65EF1-8099-FE63-7536-E28350012125}"/>
              </a:ext>
            </a:extLst>
          </p:cNvPr>
          <p:cNvSpPr txBox="1">
            <a:spLocks/>
          </p:cNvSpPr>
          <p:nvPr/>
        </p:nvSpPr>
        <p:spPr>
          <a:xfrm>
            <a:off x="3253838" y="61117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Wang, et al. Image as a Foreign Language: </a:t>
            </a:r>
            <a:r>
              <a:rPr lang="en-US" sz="1400" dirty="0" err="1"/>
              <a:t>BEiT</a:t>
            </a:r>
            <a:r>
              <a:rPr lang="en-US" sz="1400" dirty="0"/>
              <a:t> Pretraining for All Vision and Vision-Language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CVPR 2023.</a:t>
            </a:r>
          </a:p>
        </p:txBody>
      </p:sp>
    </p:spTree>
    <p:extLst>
      <p:ext uri="{BB962C8B-B14F-4D97-AF65-F5344CB8AC3E}">
        <p14:creationId xmlns:p14="http://schemas.microsoft.com/office/powerpoint/2010/main" val="1658651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>
          <a:extLst>
            <a:ext uri="{FF2B5EF4-FFF2-40B4-BE49-F238E27FC236}">
              <a16:creationId xmlns:a16="http://schemas.microsoft.com/office/drawing/2014/main" id="{D3F0455D-E7DB-DFE2-7808-35046267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">
            <a:extLst>
              <a:ext uri="{FF2B5EF4-FFF2-40B4-BE49-F238E27FC236}">
                <a16:creationId xmlns:a16="http://schemas.microsoft.com/office/drawing/2014/main" id="{E974C784-729D-2AC2-247D-9D3DA248D6FD}"/>
              </a:ext>
            </a:extLst>
          </p:cNvPr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13" name="Google Shape;713;p47">
            <a:extLst>
              <a:ext uri="{FF2B5EF4-FFF2-40B4-BE49-F238E27FC236}">
                <a16:creationId xmlns:a16="http://schemas.microsoft.com/office/drawing/2014/main" id="{C0D3190A-6427-A603-26A8-AB6813D426AE}"/>
              </a:ext>
            </a:extLst>
          </p:cNvPr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14" name="Google Shape;714;p47">
            <a:extLst>
              <a:ext uri="{FF2B5EF4-FFF2-40B4-BE49-F238E27FC236}">
                <a16:creationId xmlns:a16="http://schemas.microsoft.com/office/drawing/2014/main" id="{1F25B816-4557-8AD7-B5B9-22CC566E90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AA677134-1FE0-D5B0-5FD2-6631DE14059E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Handling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Different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Tasks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with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BEiT-3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D33F712-4B11-5E80-6A3D-E55969A8967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AF658-00E7-0549-D28D-8392B03B3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795" y="1410392"/>
            <a:ext cx="6991305" cy="444001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431F9D1-E432-75F5-893D-2A03B4B89A8B}"/>
              </a:ext>
            </a:extLst>
          </p:cNvPr>
          <p:cNvSpPr txBox="1">
            <a:spLocks/>
          </p:cNvSpPr>
          <p:nvPr/>
        </p:nvSpPr>
        <p:spPr>
          <a:xfrm>
            <a:off x="3253838" y="61117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Wang, et al. Image as a Foreign Language: </a:t>
            </a:r>
            <a:r>
              <a:rPr lang="en-US" sz="1400" dirty="0" err="1"/>
              <a:t>BEiT</a:t>
            </a:r>
            <a:r>
              <a:rPr lang="en-US" sz="1400" dirty="0"/>
              <a:t> Pretraining for All Vision and Vision-Language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CVPR 2023.</a:t>
            </a:r>
          </a:p>
        </p:txBody>
      </p:sp>
    </p:spTree>
    <p:extLst>
      <p:ext uri="{BB962C8B-B14F-4D97-AF65-F5344CB8AC3E}">
        <p14:creationId xmlns:p14="http://schemas.microsoft.com/office/powerpoint/2010/main" val="930357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>
          <a:extLst>
            <a:ext uri="{FF2B5EF4-FFF2-40B4-BE49-F238E27FC236}">
              <a16:creationId xmlns:a16="http://schemas.microsoft.com/office/drawing/2014/main" id="{53878D7F-6635-FF18-3AA9-6658DFDE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">
            <a:extLst>
              <a:ext uri="{FF2B5EF4-FFF2-40B4-BE49-F238E27FC236}">
                <a16:creationId xmlns:a16="http://schemas.microsoft.com/office/drawing/2014/main" id="{1805E80A-A767-7F2A-F41A-5D4261C77855}"/>
              </a:ext>
            </a:extLst>
          </p:cNvPr>
          <p:cNvSpPr/>
          <p:nvPr/>
        </p:nvSpPr>
        <p:spPr>
          <a:xfrm>
            <a:off x="8591933" y="0"/>
            <a:ext cx="3600000" cy="674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13" name="Google Shape;713;p47">
            <a:extLst>
              <a:ext uri="{FF2B5EF4-FFF2-40B4-BE49-F238E27FC236}">
                <a16:creationId xmlns:a16="http://schemas.microsoft.com/office/drawing/2014/main" id="{8FC14B1D-990B-57CE-3C27-1CF4A8FE1C58}"/>
              </a:ext>
            </a:extLst>
          </p:cNvPr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14" name="Google Shape;714;p47">
            <a:extLst>
              <a:ext uri="{FF2B5EF4-FFF2-40B4-BE49-F238E27FC236}">
                <a16:creationId xmlns:a16="http://schemas.microsoft.com/office/drawing/2014/main" id="{D4CB4146-24D1-517D-E056-F27C54BA7A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02593CF0-412B-E468-1184-ACDBCFE46666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Generation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with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BEiT-3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391EA227-FCA5-5082-1471-D3A316E69D6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8D8F42-9D13-95D7-C830-3759AE253DFA}"/>
              </a:ext>
            </a:extLst>
          </p:cNvPr>
          <p:cNvSpPr txBox="1">
            <a:spLocks/>
          </p:cNvSpPr>
          <p:nvPr/>
        </p:nvSpPr>
        <p:spPr>
          <a:xfrm>
            <a:off x="3253838" y="61117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Wang, et al. Image as a Foreign Language: </a:t>
            </a:r>
            <a:r>
              <a:rPr lang="en-US" sz="1400" dirty="0" err="1"/>
              <a:t>BEiT</a:t>
            </a:r>
            <a:r>
              <a:rPr lang="en-US" sz="1400" dirty="0"/>
              <a:t> Pretraining for All Vision and Vision-Language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CVPR 2023.</a:t>
            </a:r>
          </a:p>
        </p:txBody>
      </p:sp>
      <p:pic>
        <p:nvPicPr>
          <p:cNvPr id="1028" name="Picture 4" descr="Going Beyond the Causal Mask in Language Modeling">
            <a:extLst>
              <a:ext uri="{FF2B5EF4-FFF2-40B4-BE49-F238E27FC236}">
                <a16:creationId xmlns:a16="http://schemas.microsoft.com/office/drawing/2014/main" id="{835FED91-7B14-E3D4-9C6D-F1AFF5B8D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7" y="2846639"/>
            <a:ext cx="7209324" cy="29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7C133D-B82F-A10C-94C5-15121869E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7628" y="1173958"/>
            <a:ext cx="1888983" cy="2113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84F61-ACA2-E624-B677-1B30EB166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627" y="3498135"/>
            <a:ext cx="1888983" cy="2113619"/>
          </a:xfrm>
          <a:prstGeom prst="rect">
            <a:avLst/>
          </a:prstGeom>
        </p:spPr>
      </p:pic>
      <p:sp>
        <p:nvSpPr>
          <p:cNvPr id="8" name="Google Shape;716;p47">
            <a:extLst>
              <a:ext uri="{FF2B5EF4-FFF2-40B4-BE49-F238E27FC236}">
                <a16:creationId xmlns:a16="http://schemas.microsoft.com/office/drawing/2014/main" id="{8441B57B-6E91-E393-354B-D17F6F7CED93}"/>
              </a:ext>
            </a:extLst>
          </p:cNvPr>
          <p:cNvSpPr txBox="1"/>
          <p:nvPr/>
        </p:nvSpPr>
        <p:spPr>
          <a:xfrm>
            <a:off x="678900" y="1709833"/>
            <a:ext cx="7209324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Opportunities</a:t>
            </a:r>
            <a:r>
              <a:rPr lang="pt-PT" sz="2267" dirty="0"/>
              <a:t> to </a:t>
            </a:r>
            <a:r>
              <a:rPr lang="pt-PT" sz="2267" dirty="0" err="1"/>
              <a:t>go</a:t>
            </a:r>
            <a:r>
              <a:rPr lang="pt-PT" sz="2267" dirty="0"/>
              <a:t> </a:t>
            </a:r>
            <a:r>
              <a:rPr lang="pt-PT" sz="2267" dirty="0" err="1"/>
              <a:t>beyond</a:t>
            </a:r>
            <a:r>
              <a:rPr lang="pt-PT" sz="2267" dirty="0"/>
              <a:t> causal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modeling</a:t>
            </a:r>
            <a:r>
              <a:rPr lang="pt-PT" sz="2267" dirty="0">
                <a:solidFill>
                  <a:schemeClr val="dk1"/>
                </a:solidFill>
              </a:rPr>
              <a:t> (e.g., as in </a:t>
            </a:r>
            <a:r>
              <a:rPr lang="pt-PT" sz="2267" i="1" dirty="0" err="1">
                <a:solidFill>
                  <a:schemeClr val="dk1"/>
                </a:solidFill>
              </a:rPr>
              <a:t>block</a:t>
            </a:r>
            <a:r>
              <a:rPr lang="pt-PT" sz="2267" i="1" dirty="0">
                <a:solidFill>
                  <a:schemeClr val="dk1"/>
                </a:solidFill>
              </a:rPr>
              <a:t> </a:t>
            </a:r>
            <a:r>
              <a:rPr lang="pt-PT" sz="2267" i="1" dirty="0" err="1">
                <a:solidFill>
                  <a:schemeClr val="dk1"/>
                </a:solidFill>
              </a:rPr>
              <a:t>diffusion</a:t>
            </a:r>
            <a:r>
              <a:rPr lang="pt-PT" sz="2267" i="1" dirty="0">
                <a:solidFill>
                  <a:schemeClr val="dk1"/>
                </a:solidFill>
              </a:rPr>
              <a:t> </a:t>
            </a:r>
            <a:r>
              <a:rPr lang="pt-PT" sz="2267" i="1" dirty="0" err="1">
                <a:solidFill>
                  <a:schemeClr val="dk1"/>
                </a:solidFill>
              </a:rPr>
              <a:t>language</a:t>
            </a:r>
            <a:r>
              <a:rPr lang="pt-PT" sz="2267" i="1" dirty="0">
                <a:solidFill>
                  <a:schemeClr val="dk1"/>
                </a:solidFill>
              </a:rPr>
              <a:t> </a:t>
            </a:r>
            <a:r>
              <a:rPr lang="pt-PT" sz="2267" i="1" dirty="0" err="1">
                <a:solidFill>
                  <a:schemeClr val="dk1"/>
                </a:solidFill>
              </a:rPr>
              <a:t>models</a:t>
            </a:r>
            <a:r>
              <a:rPr lang="pt-PT" sz="2267" dirty="0">
                <a:solidFill>
                  <a:schemeClr val="dk1"/>
                </a:solidFill>
              </a:rPr>
              <a:t>)</a:t>
            </a:r>
            <a:endParaRPr lang="pt-PT" sz="2267" dirty="0"/>
          </a:p>
        </p:txBody>
      </p:sp>
    </p:spTree>
    <p:extLst>
      <p:ext uri="{BB962C8B-B14F-4D97-AF65-F5344CB8AC3E}">
        <p14:creationId xmlns:p14="http://schemas.microsoft.com/office/powerpoint/2010/main" val="384216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9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40" name="Google Shape;740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41" name="Google Shape;741;p49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sp>
        <p:nvSpPr>
          <p:cNvPr id="742" name="Google Shape;742;p49"/>
          <p:cNvSpPr/>
          <p:nvPr/>
        </p:nvSpPr>
        <p:spPr>
          <a:xfrm>
            <a:off x="6995300" y="1477400"/>
            <a:ext cx="3578800" cy="972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43" name="Google Shape;743;p49"/>
          <p:cNvSpPr/>
          <p:nvPr/>
        </p:nvSpPr>
        <p:spPr>
          <a:xfrm>
            <a:off x="1560400" y="1477400"/>
            <a:ext cx="35788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44" name="Google Shape;744;p49"/>
          <p:cNvSpPr txBox="1"/>
          <p:nvPr/>
        </p:nvSpPr>
        <p:spPr>
          <a:xfrm>
            <a:off x="1266670" y="5051188"/>
            <a:ext cx="4413644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Limited</a:t>
            </a:r>
            <a:r>
              <a:rPr lang="pt-PT" sz="2267" dirty="0"/>
              <a:t> cross-modal </a:t>
            </a:r>
            <a:r>
              <a:rPr lang="pt-PT" sz="2267" dirty="0" err="1"/>
              <a:t>interaction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745" name="Google Shape;745;p49"/>
          <p:cNvSpPr txBox="1"/>
          <p:nvPr/>
        </p:nvSpPr>
        <p:spPr>
          <a:xfrm>
            <a:off x="7300100" y="3691181"/>
            <a:ext cx="418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Ideal for </a:t>
            </a:r>
            <a:r>
              <a:rPr lang="pt-PT" sz="2267" dirty="0" err="1"/>
              <a:t>tasks</a:t>
            </a:r>
            <a:r>
              <a:rPr lang="pt-PT" sz="2267" dirty="0"/>
              <a:t> </a:t>
            </a:r>
            <a:r>
              <a:rPr lang="pt-PT" sz="2267" dirty="0" err="1"/>
              <a:t>requiring</a:t>
            </a:r>
            <a:r>
              <a:rPr lang="pt-PT" sz="2267" dirty="0"/>
              <a:t> </a:t>
            </a:r>
            <a:r>
              <a:rPr lang="pt-PT" sz="2267" dirty="0" err="1"/>
              <a:t>deep</a:t>
            </a:r>
            <a:r>
              <a:rPr lang="pt-PT" sz="2267" dirty="0"/>
              <a:t> </a:t>
            </a:r>
            <a:r>
              <a:rPr lang="pt-PT" sz="2267" dirty="0" err="1"/>
              <a:t>vision-language</a:t>
            </a:r>
            <a:r>
              <a:rPr lang="pt-PT" sz="2267" dirty="0"/>
              <a:t> </a:t>
            </a:r>
            <a:r>
              <a:rPr lang="pt-PT" sz="2267" dirty="0" err="1"/>
              <a:t>reasoning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746" name="Google Shape;746;p49"/>
          <p:cNvSpPr txBox="1"/>
          <p:nvPr/>
        </p:nvSpPr>
        <p:spPr>
          <a:xfrm>
            <a:off x="1266670" y="2761200"/>
            <a:ext cx="33296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Efficient</a:t>
            </a:r>
            <a:r>
              <a:rPr lang="pt-PT" sz="2267" dirty="0"/>
              <a:t> training.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747" name="Google Shape;747;p49"/>
          <p:cNvSpPr txBox="1"/>
          <p:nvPr/>
        </p:nvSpPr>
        <p:spPr>
          <a:xfrm>
            <a:off x="7300100" y="2589745"/>
            <a:ext cx="418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Enables</a:t>
            </a:r>
            <a:r>
              <a:rPr lang="pt-PT" sz="2267" dirty="0"/>
              <a:t> </a:t>
            </a:r>
            <a:r>
              <a:rPr lang="pt-PT" sz="2267" dirty="0" err="1"/>
              <a:t>early</a:t>
            </a:r>
            <a:r>
              <a:rPr lang="pt-PT" sz="2267" dirty="0"/>
              <a:t> cross-modal </a:t>
            </a:r>
            <a:r>
              <a:rPr lang="pt-PT" sz="2267" dirty="0" err="1"/>
              <a:t>interactions</a:t>
            </a:r>
            <a:r>
              <a:rPr lang="pt-PT" sz="2267" dirty="0"/>
              <a:t> (</a:t>
            </a:r>
            <a:r>
              <a:rPr lang="pt-PT" sz="2267" dirty="0" err="1"/>
              <a:t>joint</a:t>
            </a:r>
            <a:r>
              <a:rPr lang="pt-PT" sz="2267" dirty="0"/>
              <a:t> </a:t>
            </a:r>
            <a:r>
              <a:rPr lang="pt-PT" sz="2267" dirty="0" err="1"/>
              <a:t>attention</a:t>
            </a:r>
            <a:r>
              <a:rPr lang="pt-PT" sz="2267" dirty="0"/>
              <a:t>).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748" name="Google Shape;748;p49"/>
          <p:cNvSpPr txBox="1"/>
          <p:nvPr/>
        </p:nvSpPr>
        <p:spPr>
          <a:xfrm>
            <a:off x="1266670" y="3648315"/>
            <a:ext cx="3534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Preserves </a:t>
            </a:r>
            <a:r>
              <a:rPr lang="pt-PT" sz="2267" dirty="0" err="1"/>
              <a:t>independent</a:t>
            </a:r>
            <a:r>
              <a:rPr lang="pt-PT" sz="2267" dirty="0"/>
              <a:t> </a:t>
            </a:r>
            <a:r>
              <a:rPr lang="pt-PT" sz="2267" dirty="0" err="1"/>
              <a:t>modality</a:t>
            </a:r>
            <a:r>
              <a:rPr lang="pt-PT" sz="2267" dirty="0"/>
              <a:t> </a:t>
            </a:r>
            <a:r>
              <a:rPr lang="pt-PT" sz="2267" dirty="0" err="1"/>
              <a:t>representations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pic>
        <p:nvPicPr>
          <p:cNvPr id="749" name="Google Shape;749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220" y="2761201"/>
            <a:ext cx="526807" cy="5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220" y="5108340"/>
            <a:ext cx="526833" cy="52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220" y="3862638"/>
            <a:ext cx="526807" cy="5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917" y="2761201"/>
            <a:ext cx="526807" cy="5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5917" y="3862638"/>
            <a:ext cx="526807" cy="5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9"/>
          <p:cNvSpPr txBox="1"/>
          <p:nvPr/>
        </p:nvSpPr>
        <p:spPr>
          <a:xfrm>
            <a:off x="7300100" y="5065476"/>
            <a:ext cx="460125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Computationally</a:t>
            </a:r>
            <a:r>
              <a:rPr lang="pt-PT" sz="2267" dirty="0"/>
              <a:t> more </a:t>
            </a:r>
            <a:r>
              <a:rPr lang="pt-PT" sz="2267" dirty="0" err="1"/>
              <a:t>expensive</a:t>
            </a:r>
            <a:r>
              <a:rPr lang="pt-PT" sz="2267" dirty="0"/>
              <a:t>.</a:t>
            </a:r>
            <a:endParaRPr sz="2267" dirty="0">
              <a:solidFill>
                <a:schemeClr val="dk1"/>
              </a:solidFill>
            </a:endParaRPr>
          </a:p>
        </p:txBody>
      </p:sp>
      <p:pic>
        <p:nvPicPr>
          <p:cNvPr id="755" name="Google Shape;755;p4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5917" y="5108340"/>
            <a:ext cx="526833" cy="5268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FCCB6F2B-E10E-F614-5D07-B2C0304E7E81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Early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Is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it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Better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049B782-02BD-77EB-2EDD-035E7DFD38C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64" name="Google Shape;764;p50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pic>
        <p:nvPicPr>
          <p:cNvPr id="765" name="Google Shape;765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2464" y="2323567"/>
            <a:ext cx="1601568" cy="249526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0"/>
          <p:cNvSpPr/>
          <p:nvPr/>
        </p:nvSpPr>
        <p:spPr>
          <a:xfrm>
            <a:off x="4306600" y="825233"/>
            <a:ext cx="3578800" cy="972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67" name="Google Shape;767;p50"/>
          <p:cNvSpPr/>
          <p:nvPr/>
        </p:nvSpPr>
        <p:spPr>
          <a:xfrm>
            <a:off x="519233" y="825233"/>
            <a:ext cx="35788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68" name="Google Shape;768;p5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33" y="2421334"/>
            <a:ext cx="2927400" cy="249526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0"/>
          <p:cNvSpPr/>
          <p:nvPr/>
        </p:nvSpPr>
        <p:spPr>
          <a:xfrm>
            <a:off x="8093964" y="825233"/>
            <a:ext cx="3578800" cy="972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770" name="Google Shape;770;p5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0101" y="1989834"/>
            <a:ext cx="2487033" cy="229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3494" y="3686336"/>
            <a:ext cx="2480247" cy="2054597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0"/>
          <p:cNvSpPr/>
          <p:nvPr/>
        </p:nvSpPr>
        <p:spPr>
          <a:xfrm>
            <a:off x="523067" y="825233"/>
            <a:ext cx="7362400" cy="4789755"/>
          </a:xfrm>
          <a:prstGeom prst="rect">
            <a:avLst/>
          </a:prstGeom>
          <a:solidFill>
            <a:srgbClr val="FFFFF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4A66C869-F691-0F96-94D2-4D616F1D918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AF48566-141E-C92D-8253-D54D264E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29A3A05D-45E1-79BF-B194-B98CCC4F7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dirty="0"/>
              <a:t>Vision​ and Language Tasks</a:t>
            </a:r>
            <a:endParaRPr sz="3600" dirty="0"/>
          </a:p>
        </p:txBody>
      </p:sp>
      <p:sp>
        <p:nvSpPr>
          <p:cNvPr id="94" name="Google Shape;94;p3">
            <a:extLst>
              <a:ext uri="{FF2B5EF4-FFF2-40B4-BE49-F238E27FC236}">
                <a16:creationId xmlns:a16="http://schemas.microsoft.com/office/drawing/2014/main" id="{332F64E2-F51F-289B-E3A2-A0D26B7EEA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" name="Google Shape;117;p17">
            <a:extLst>
              <a:ext uri="{FF2B5EF4-FFF2-40B4-BE49-F238E27FC236}">
                <a16:creationId xmlns:a16="http://schemas.microsoft.com/office/drawing/2014/main" id="{3597E60E-99B7-0679-307B-036A895A23EB}"/>
              </a:ext>
            </a:extLst>
          </p:cNvPr>
          <p:cNvSpPr txBox="1"/>
          <p:nvPr/>
        </p:nvSpPr>
        <p:spPr>
          <a:xfrm>
            <a:off x="913232" y="1579000"/>
            <a:ext cx="10516567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(V&amp;L) </a:t>
            </a:r>
            <a:r>
              <a:rPr lang="pt-PT" sz="2267" dirty="0" err="1"/>
              <a:t>tasks</a:t>
            </a:r>
            <a:r>
              <a:rPr lang="pt-PT" sz="2267" dirty="0"/>
              <a:t> are crucial for </a:t>
            </a:r>
            <a:r>
              <a:rPr lang="pt-PT" sz="2267" dirty="0" err="1"/>
              <a:t>models</a:t>
            </a:r>
            <a:r>
              <a:rPr lang="pt-PT" sz="2267" dirty="0"/>
              <a:t> to </a:t>
            </a:r>
            <a:r>
              <a:rPr lang="pt-PT" sz="2267" dirty="0" err="1"/>
              <a:t>understand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world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communicate</a:t>
            </a:r>
            <a:r>
              <a:rPr lang="pt-PT" sz="2267" dirty="0"/>
              <a:t> </a:t>
            </a:r>
            <a:r>
              <a:rPr lang="pt-PT" sz="2267" dirty="0" err="1"/>
              <a:t>results</a:t>
            </a:r>
            <a:r>
              <a:rPr lang="pt-PT" sz="2267" dirty="0"/>
              <a:t> in a more “</a:t>
            </a:r>
            <a:r>
              <a:rPr lang="pt-PT" sz="2267" dirty="0" err="1"/>
              <a:t>human-like</a:t>
            </a:r>
            <a:r>
              <a:rPr lang="pt-PT" sz="2267" dirty="0"/>
              <a:t>” </a:t>
            </a:r>
            <a:r>
              <a:rPr lang="pt-PT" sz="2267" dirty="0" err="1"/>
              <a:t>way</a:t>
            </a:r>
            <a:r>
              <a:rPr lang="pt-PT" sz="2267" dirty="0"/>
              <a:t>.</a:t>
            </a: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2" name="Google Shape;119;p17">
            <a:extLst>
              <a:ext uri="{FF2B5EF4-FFF2-40B4-BE49-F238E27FC236}">
                <a16:creationId xmlns:a16="http://schemas.microsoft.com/office/drawing/2014/main" id="{8B93E75A-DB82-1DF6-D21F-781FBC1B42EF}"/>
              </a:ext>
            </a:extLst>
          </p:cNvPr>
          <p:cNvSpPr txBox="1"/>
          <p:nvPr/>
        </p:nvSpPr>
        <p:spPr>
          <a:xfrm>
            <a:off x="913233" y="2717385"/>
            <a:ext cx="10667599" cy="71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000" b="1" dirty="0" err="1">
                <a:solidFill>
                  <a:srgbClr val="E69138"/>
                </a:solidFill>
              </a:rPr>
              <a:t>If</a:t>
            </a:r>
            <a:r>
              <a:rPr lang="pt-PT" sz="2000" b="1" dirty="0">
                <a:solidFill>
                  <a:srgbClr val="E69138"/>
                </a:solidFill>
              </a:rPr>
              <a:t> </a:t>
            </a:r>
            <a:r>
              <a:rPr lang="pt-PT" sz="2000" b="1" dirty="0" err="1">
                <a:solidFill>
                  <a:srgbClr val="E69138"/>
                </a:solidFill>
              </a:rPr>
              <a:t>humans</a:t>
            </a:r>
            <a:r>
              <a:rPr lang="pt-PT" sz="2000" b="1" dirty="0">
                <a:solidFill>
                  <a:srgbClr val="E69138"/>
                </a:solidFill>
              </a:rPr>
              <a:t> </a:t>
            </a:r>
            <a:r>
              <a:rPr lang="pt-PT" sz="2000" b="1" dirty="0" err="1">
                <a:solidFill>
                  <a:srgbClr val="E69138"/>
                </a:solidFill>
              </a:rPr>
              <a:t>naturally</a:t>
            </a:r>
            <a:r>
              <a:rPr lang="pt-PT" sz="2000" b="1" dirty="0">
                <a:solidFill>
                  <a:srgbClr val="E69138"/>
                </a:solidFill>
              </a:rPr>
              <a:t> combine </a:t>
            </a:r>
            <a:r>
              <a:rPr lang="pt-PT" sz="2000" b="1" dirty="0" err="1">
                <a:solidFill>
                  <a:srgbClr val="E69138"/>
                </a:solidFill>
              </a:rPr>
              <a:t>modalities</a:t>
            </a:r>
            <a:r>
              <a:rPr lang="pt-PT" sz="2000" b="1" dirty="0">
                <a:solidFill>
                  <a:srgbClr val="E69138"/>
                </a:solidFill>
              </a:rPr>
              <a:t>, </a:t>
            </a:r>
            <a:r>
              <a:rPr lang="pt-PT" sz="2000" b="1" dirty="0" err="1">
                <a:solidFill>
                  <a:srgbClr val="E69138"/>
                </a:solidFill>
              </a:rPr>
              <a:t>why</a:t>
            </a:r>
            <a:r>
              <a:rPr lang="pt-PT" sz="2000" b="1" dirty="0">
                <a:solidFill>
                  <a:srgbClr val="E69138"/>
                </a:solidFill>
              </a:rPr>
              <a:t> </a:t>
            </a:r>
            <a:r>
              <a:rPr lang="pt-PT" sz="2000" b="1" dirty="0" err="1">
                <a:solidFill>
                  <a:srgbClr val="E69138"/>
                </a:solidFill>
              </a:rPr>
              <a:t>shouldn’t</a:t>
            </a:r>
            <a:r>
              <a:rPr lang="pt-PT" sz="2000" b="1" dirty="0">
                <a:solidFill>
                  <a:srgbClr val="E69138"/>
                </a:solidFill>
              </a:rPr>
              <a:t> </a:t>
            </a:r>
            <a:r>
              <a:rPr lang="pt-PT" sz="2000" b="1" dirty="0" err="1">
                <a:solidFill>
                  <a:srgbClr val="E69138"/>
                </a:solidFill>
              </a:rPr>
              <a:t>models</a:t>
            </a:r>
            <a:r>
              <a:rPr lang="pt-PT" sz="2000" b="1" dirty="0">
                <a:solidFill>
                  <a:srgbClr val="E69138"/>
                </a:solidFill>
              </a:rPr>
              <a:t> do </a:t>
            </a:r>
            <a:r>
              <a:rPr lang="pt-PT" sz="2000" b="1" dirty="0" err="1">
                <a:solidFill>
                  <a:srgbClr val="E69138"/>
                </a:solidFill>
              </a:rPr>
              <a:t>the</a:t>
            </a:r>
            <a:r>
              <a:rPr lang="pt-PT" sz="2000" b="1" dirty="0">
                <a:solidFill>
                  <a:srgbClr val="E69138"/>
                </a:solidFill>
              </a:rPr>
              <a:t> </a:t>
            </a:r>
            <a:r>
              <a:rPr lang="pt-PT" sz="2000" b="1" dirty="0" err="1">
                <a:solidFill>
                  <a:srgbClr val="E69138"/>
                </a:solidFill>
              </a:rPr>
              <a:t>same</a:t>
            </a:r>
            <a:r>
              <a:rPr lang="pt-PT" sz="2000" b="1" dirty="0">
                <a:solidFill>
                  <a:srgbClr val="E69138"/>
                </a:solidFill>
              </a:rPr>
              <a:t>?</a:t>
            </a:r>
            <a:endParaRPr sz="2000" b="1" dirty="0">
              <a:solidFill>
                <a:srgbClr val="E69138"/>
              </a:solidFill>
            </a:endParaRPr>
          </a:p>
        </p:txBody>
      </p:sp>
      <p:sp>
        <p:nvSpPr>
          <p:cNvPr id="13" name="Google Shape;120;p17">
            <a:extLst>
              <a:ext uri="{FF2B5EF4-FFF2-40B4-BE49-F238E27FC236}">
                <a16:creationId xmlns:a16="http://schemas.microsoft.com/office/drawing/2014/main" id="{62190936-0DF7-D943-1963-7574ADFE8AC7}"/>
              </a:ext>
            </a:extLst>
          </p:cNvPr>
          <p:cNvSpPr/>
          <p:nvPr/>
        </p:nvSpPr>
        <p:spPr>
          <a:xfrm>
            <a:off x="611167" y="3650583"/>
            <a:ext cx="3318000" cy="82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/>
              <a:t>Visual Question-</a:t>
            </a:r>
            <a:r>
              <a:rPr lang="pt-PT" sz="1867" b="1" dirty="0" err="1"/>
              <a:t>Answering</a:t>
            </a:r>
            <a:endParaRPr sz="1867" b="1" dirty="0"/>
          </a:p>
        </p:txBody>
      </p:sp>
      <p:sp>
        <p:nvSpPr>
          <p:cNvPr id="14" name="Google Shape;121;p17">
            <a:extLst>
              <a:ext uri="{FF2B5EF4-FFF2-40B4-BE49-F238E27FC236}">
                <a16:creationId xmlns:a16="http://schemas.microsoft.com/office/drawing/2014/main" id="{1982A075-FBDC-2703-8206-B0042B3B1675}"/>
              </a:ext>
            </a:extLst>
          </p:cNvPr>
          <p:cNvSpPr/>
          <p:nvPr/>
        </p:nvSpPr>
        <p:spPr>
          <a:xfrm>
            <a:off x="4437000" y="3650583"/>
            <a:ext cx="3318000" cy="82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Image Captioning</a:t>
            </a:r>
            <a:endParaRPr sz="1867" b="1"/>
          </a:p>
        </p:txBody>
      </p:sp>
      <p:sp>
        <p:nvSpPr>
          <p:cNvPr id="15" name="Google Shape;122;p17">
            <a:extLst>
              <a:ext uri="{FF2B5EF4-FFF2-40B4-BE49-F238E27FC236}">
                <a16:creationId xmlns:a16="http://schemas.microsoft.com/office/drawing/2014/main" id="{A6930BFF-CF46-17E7-E0E0-00E52FBECD6C}"/>
              </a:ext>
            </a:extLst>
          </p:cNvPr>
          <p:cNvSpPr/>
          <p:nvPr/>
        </p:nvSpPr>
        <p:spPr>
          <a:xfrm>
            <a:off x="8262833" y="3650567"/>
            <a:ext cx="3318000" cy="823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Cross-modal Retrieval</a:t>
            </a:r>
            <a:endParaRPr sz="1867" b="1"/>
          </a:p>
        </p:txBody>
      </p:sp>
      <p:pic>
        <p:nvPicPr>
          <p:cNvPr id="16" name="Google Shape;123;p17">
            <a:extLst>
              <a:ext uri="{FF2B5EF4-FFF2-40B4-BE49-F238E27FC236}">
                <a16:creationId xmlns:a16="http://schemas.microsoft.com/office/drawing/2014/main" id="{756DA259-987D-2CB8-9299-BEAF6864D4F3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467" y="4676967"/>
            <a:ext cx="982167" cy="9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4;p17">
            <a:extLst>
              <a:ext uri="{FF2B5EF4-FFF2-40B4-BE49-F238E27FC236}">
                <a16:creationId xmlns:a16="http://schemas.microsoft.com/office/drawing/2014/main" id="{7E06FFDC-3C8A-8A2F-9E17-25BA06CC345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934" y="4676967"/>
            <a:ext cx="982167" cy="9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5;p17">
            <a:extLst>
              <a:ext uri="{FF2B5EF4-FFF2-40B4-BE49-F238E27FC236}">
                <a16:creationId xmlns:a16="http://schemas.microsoft.com/office/drawing/2014/main" id="{20F18A26-231F-BE34-49E3-F3CDF0EB9EF4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3433" y="4602332"/>
            <a:ext cx="1056800" cy="105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48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81" name="Google Shape;781;p51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782" name="Google Shape;782;p5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84" name="Google Shape;784;p51"/>
          <p:cNvSpPr txBox="1"/>
          <p:nvPr/>
        </p:nvSpPr>
        <p:spPr>
          <a:xfrm>
            <a:off x="678900" y="1709833"/>
            <a:ext cx="618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/>
              <a:t>dual </a:t>
            </a:r>
            <a:r>
              <a:rPr lang="pt-PT" sz="2267" b="1" dirty="0" err="1"/>
              <a:t>stream</a:t>
            </a:r>
            <a:r>
              <a:rPr lang="pt-PT" sz="2267" b="1" dirty="0"/>
              <a:t> </a:t>
            </a:r>
            <a:r>
              <a:rPr lang="pt-PT" sz="2267" dirty="0" err="1"/>
              <a:t>approach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two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layers</a:t>
            </a:r>
            <a:r>
              <a:rPr lang="pt-PT" sz="2267" dirty="0"/>
              <a:t>: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267" dirty="0"/>
          </a:p>
        </p:txBody>
      </p:sp>
      <p:pic>
        <p:nvPicPr>
          <p:cNvPr id="785" name="Google Shape;785;p5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2303" y="1824073"/>
            <a:ext cx="2588998" cy="212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6457" y="3867446"/>
            <a:ext cx="2550556" cy="201580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1"/>
          <p:cNvSpPr txBox="1"/>
          <p:nvPr/>
        </p:nvSpPr>
        <p:spPr>
          <a:xfrm>
            <a:off x="976367" y="4419300"/>
            <a:ext cx="5510800" cy="95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>
                <a:solidFill>
                  <a:srgbClr val="E69138"/>
                </a:solidFill>
              </a:rPr>
              <a:t>Intra-Modality</a:t>
            </a:r>
            <a:r>
              <a:rPr lang="pt-PT" sz="2267" b="1" dirty="0"/>
              <a:t> </a:t>
            </a:r>
            <a:r>
              <a:rPr lang="pt-PT" sz="2267" b="1" dirty="0" err="1"/>
              <a:t>Layers</a:t>
            </a:r>
            <a:r>
              <a:rPr lang="pt-PT" sz="2267" b="1" dirty="0"/>
              <a:t>: </a:t>
            </a:r>
            <a:r>
              <a:rPr lang="pt-PT" sz="2267" dirty="0" err="1"/>
              <a:t>Separate</a:t>
            </a:r>
            <a:r>
              <a:rPr lang="pt-PT" sz="2267" dirty="0"/>
              <a:t> </a:t>
            </a:r>
            <a:r>
              <a:rPr lang="pt-PT" sz="2267" dirty="0" err="1"/>
              <a:t>streams</a:t>
            </a:r>
            <a:r>
              <a:rPr lang="pt-PT" sz="2267" dirty="0"/>
              <a:t> for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788" name="Google Shape;788;p51"/>
          <p:cNvSpPr txBox="1"/>
          <p:nvPr/>
        </p:nvSpPr>
        <p:spPr>
          <a:xfrm>
            <a:off x="976367" y="2751556"/>
            <a:ext cx="55108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>
                <a:solidFill>
                  <a:srgbClr val="E69138"/>
                </a:solidFill>
              </a:rPr>
              <a:t>Inter-Modality</a:t>
            </a:r>
            <a:r>
              <a:rPr lang="pt-PT" sz="2267" b="1" dirty="0"/>
              <a:t> </a:t>
            </a:r>
            <a:r>
              <a:rPr lang="pt-PT" sz="2267" b="1" dirty="0" err="1"/>
              <a:t>Layers</a:t>
            </a:r>
            <a:r>
              <a:rPr lang="pt-PT" sz="2267" b="1" dirty="0"/>
              <a:t>: </a:t>
            </a:r>
            <a:r>
              <a:rPr lang="pt-PT" sz="2267" dirty="0" err="1"/>
              <a:t>Embeddings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are </a:t>
            </a:r>
            <a:r>
              <a:rPr lang="pt-PT" sz="2267" dirty="0" err="1"/>
              <a:t>exchanged</a:t>
            </a:r>
            <a:r>
              <a:rPr lang="pt-PT" sz="2267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</a:t>
            </a:r>
            <a:r>
              <a:rPr lang="pt-PT" sz="2267" dirty="0" err="1"/>
              <a:t>streams</a:t>
            </a:r>
            <a:r>
              <a:rPr lang="pt-PT" sz="2267" dirty="0"/>
              <a:t>.</a:t>
            </a:r>
            <a:endParaRPr sz="2267" dirty="0"/>
          </a:p>
        </p:txBody>
      </p:sp>
      <p:cxnSp>
        <p:nvCxnSpPr>
          <p:cNvPr id="789" name="Google Shape;789;p51"/>
          <p:cNvCxnSpPr/>
          <p:nvPr/>
        </p:nvCxnSpPr>
        <p:spPr>
          <a:xfrm>
            <a:off x="6581733" y="3342923"/>
            <a:ext cx="9112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0" name="Google Shape;790;p51"/>
          <p:cNvCxnSpPr/>
          <p:nvPr/>
        </p:nvCxnSpPr>
        <p:spPr>
          <a:xfrm>
            <a:off x="6581733" y="4893123"/>
            <a:ext cx="9112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91" name="Google Shape;791;p51"/>
          <p:cNvSpPr txBox="1"/>
          <p:nvPr/>
        </p:nvSpPr>
        <p:spPr>
          <a:xfrm>
            <a:off x="10464716" y="4438059"/>
            <a:ext cx="161925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1600" b="1" dirty="0" err="1"/>
              <a:t>Layers</a:t>
            </a:r>
            <a:r>
              <a:rPr lang="pt-PT" sz="1600" b="1" dirty="0"/>
              <a:t> 1 to N</a:t>
            </a:r>
            <a:endParaRPr sz="1600" b="1" dirty="0"/>
          </a:p>
        </p:txBody>
      </p:sp>
      <p:sp>
        <p:nvSpPr>
          <p:cNvPr id="792" name="Google Shape;792;p51"/>
          <p:cNvSpPr txBox="1"/>
          <p:nvPr/>
        </p:nvSpPr>
        <p:spPr>
          <a:xfrm>
            <a:off x="10401301" y="2611067"/>
            <a:ext cx="178003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1600" b="1" dirty="0" err="1"/>
              <a:t>Layers</a:t>
            </a:r>
            <a:r>
              <a:rPr lang="pt-PT" sz="1600" b="1" dirty="0"/>
              <a:t> N+1 to L</a:t>
            </a:r>
            <a:endParaRPr sz="1600" b="1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345D40F7-D609-0404-E8DE-D1845E11B99C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Late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Two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Types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Layers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D421A20-2C8F-EE9C-B3B3-E4DAF575AC8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01" name="Google Shape;801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803" name="Google Shape;803;p52"/>
          <p:cNvSpPr txBox="1"/>
          <p:nvPr/>
        </p:nvSpPr>
        <p:spPr>
          <a:xfrm>
            <a:off x="5111833" y="1660133"/>
            <a:ext cx="6186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b="1"/>
              <a:t>Does this look familiar?</a:t>
            </a:r>
            <a:endParaRPr sz="2267" b="1"/>
          </a:p>
        </p:txBody>
      </p:sp>
      <p:pic>
        <p:nvPicPr>
          <p:cNvPr id="804" name="Google Shape;804;p5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5" b="10945"/>
          <a:stretch/>
        </p:blipFill>
        <p:spPr>
          <a:xfrm>
            <a:off x="678900" y="1660129"/>
            <a:ext cx="4432933" cy="3748543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52"/>
          <p:cNvSpPr txBox="1"/>
          <p:nvPr/>
        </p:nvSpPr>
        <p:spPr>
          <a:xfrm>
            <a:off x="1791767" y="5408667"/>
            <a:ext cx="220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1600" b="1"/>
              <a:t>Layers 1 to N</a:t>
            </a:r>
            <a:endParaRPr sz="1600" b="1"/>
          </a:p>
        </p:txBody>
      </p:sp>
      <p:sp>
        <p:nvSpPr>
          <p:cNvPr id="806" name="Google Shape;806;p52"/>
          <p:cNvSpPr/>
          <p:nvPr/>
        </p:nvSpPr>
        <p:spPr>
          <a:xfrm>
            <a:off x="6535833" y="2330500"/>
            <a:ext cx="38876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Single Modality</a:t>
            </a:r>
            <a:endParaRPr sz="2133" b="1">
              <a:solidFill>
                <a:schemeClr val="lt1"/>
              </a:solidFill>
            </a:endParaRPr>
          </a:p>
          <a:p>
            <a:pPr algn="ctr"/>
            <a:r>
              <a:rPr lang="pt-PT" sz="2133">
                <a:solidFill>
                  <a:schemeClr val="lt1"/>
                </a:solidFill>
              </a:rPr>
              <a:t>(no fusion)</a:t>
            </a:r>
            <a:endParaRPr sz="2133">
              <a:solidFill>
                <a:schemeClr val="lt1"/>
              </a:solidFill>
            </a:endParaRPr>
          </a:p>
        </p:txBody>
      </p:sp>
      <p:pic>
        <p:nvPicPr>
          <p:cNvPr id="807" name="Google Shape;807;p5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019"/>
          <a:stretch/>
        </p:blipFill>
        <p:spPr>
          <a:xfrm>
            <a:off x="5680231" y="3560966"/>
            <a:ext cx="2842157" cy="204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676" b="21297"/>
          <a:stretch/>
        </p:blipFill>
        <p:spPr>
          <a:xfrm>
            <a:off x="8684388" y="3578962"/>
            <a:ext cx="2600477" cy="201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C1055BA2-6274-1F61-1AFD-8293582DDE43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Late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Intra-Modality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3574B39-EB6C-3EFF-851A-2E3C7AC655F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3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17" name="Google Shape;817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819" name="Google Shape;819;p53"/>
          <p:cNvSpPr txBox="1"/>
          <p:nvPr/>
        </p:nvSpPr>
        <p:spPr>
          <a:xfrm>
            <a:off x="523800" y="1797400"/>
            <a:ext cx="6186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layers</a:t>
            </a:r>
            <a:r>
              <a:rPr lang="pt-PT" sz="2267" dirty="0"/>
              <a:t> </a:t>
            </a:r>
            <a:r>
              <a:rPr lang="pt-PT" sz="2267" b="1" dirty="0" err="1"/>
              <a:t>explicitly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cross-modal </a:t>
            </a:r>
            <a:r>
              <a:rPr lang="pt-PT" sz="2267" dirty="0" err="1"/>
              <a:t>interaction</a:t>
            </a:r>
            <a:r>
              <a:rPr lang="pt-PT" sz="2267" dirty="0"/>
              <a:t> via a </a:t>
            </a:r>
            <a:r>
              <a:rPr lang="pt-PT" sz="2267" b="1" dirty="0">
                <a:solidFill>
                  <a:srgbClr val="E69138"/>
                </a:solidFill>
              </a:rPr>
              <a:t>cross-modal </a:t>
            </a:r>
            <a:r>
              <a:rPr lang="pt-PT" sz="2267" b="1" dirty="0" err="1">
                <a:solidFill>
                  <a:srgbClr val="E69138"/>
                </a:solidFill>
              </a:rPr>
              <a:t>attention</a:t>
            </a:r>
            <a:r>
              <a:rPr lang="pt-PT" sz="2267" b="1" dirty="0">
                <a:solidFill>
                  <a:srgbClr val="E69138"/>
                </a:solidFill>
              </a:rPr>
              <a:t> module</a:t>
            </a:r>
            <a:r>
              <a:rPr lang="pt-PT" sz="2267" dirty="0">
                <a:solidFill>
                  <a:schemeClr val="tx1"/>
                </a:solidFill>
              </a:rPr>
              <a:t>.</a:t>
            </a:r>
            <a:endParaRPr sz="2267" dirty="0">
              <a:solidFill>
                <a:schemeClr val="tx1"/>
              </a:solidFill>
            </a:endParaRPr>
          </a:p>
        </p:txBody>
      </p:sp>
      <p:pic>
        <p:nvPicPr>
          <p:cNvPr id="820" name="Google Shape;820;p5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952"/>
          <a:stretch/>
        </p:blipFill>
        <p:spPr>
          <a:xfrm>
            <a:off x="7128034" y="1797400"/>
            <a:ext cx="4482799" cy="380776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3"/>
          <p:cNvSpPr/>
          <p:nvPr/>
        </p:nvSpPr>
        <p:spPr>
          <a:xfrm>
            <a:off x="1478367" y="3570500"/>
            <a:ext cx="4482800" cy="7524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dk1"/>
                </a:solidFill>
              </a:rPr>
              <a:t>Co-attention mechanism</a:t>
            </a:r>
            <a:endParaRPr sz="2133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2B24093A-5833-F605-5BF1-E462EE292756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Late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Inter-Modality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71F58FC9-0351-7BD2-9D4D-AAE3F2C4038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4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31" name="Google Shape;831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5741067" y="1866067"/>
            <a:ext cx="6186000" cy="1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/>
              <a:t>The </a:t>
            </a:r>
            <a:r>
              <a:rPr lang="pt-PT" sz="2267" b="1"/>
              <a:t>keys</a:t>
            </a:r>
            <a:r>
              <a:rPr lang="pt-PT" sz="2267"/>
              <a:t> and </a:t>
            </a:r>
            <a:r>
              <a:rPr lang="pt-PT" sz="2267" b="1"/>
              <a:t>values</a:t>
            </a:r>
            <a:r>
              <a:rPr lang="pt-PT" sz="2267"/>
              <a:t> from each modality are used as input to the other modality’s multi-headed attention block.</a:t>
            </a:r>
            <a:endParaRPr sz="2267" b="1">
              <a:solidFill>
                <a:srgbClr val="E69138"/>
              </a:solidFill>
            </a:endParaRPr>
          </a:p>
        </p:txBody>
      </p:sp>
      <p:pic>
        <p:nvPicPr>
          <p:cNvPr id="834" name="Google Shape;834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51" y="1253460"/>
            <a:ext cx="2344367" cy="291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2251" y="1253460"/>
            <a:ext cx="2344367" cy="29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4"/>
          <p:cNvSpPr/>
          <p:nvPr/>
        </p:nvSpPr>
        <p:spPr>
          <a:xfrm>
            <a:off x="3431833" y="5097823"/>
            <a:ext cx="2074800" cy="723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Text Embeddings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837" name="Google Shape;837;p54"/>
          <p:cNvSpPr/>
          <p:nvPr/>
        </p:nvSpPr>
        <p:spPr>
          <a:xfrm>
            <a:off x="920633" y="5097823"/>
            <a:ext cx="2074800" cy="7232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Vision Embeddings</a:t>
            </a:r>
            <a:endParaRPr sz="2000" b="1">
              <a:solidFill>
                <a:schemeClr val="lt1"/>
              </a:solidFill>
            </a:endParaRPr>
          </a:p>
        </p:txBody>
      </p:sp>
      <p:cxnSp>
        <p:nvCxnSpPr>
          <p:cNvPr id="838" name="Google Shape;838;p54"/>
          <p:cNvCxnSpPr/>
          <p:nvPr/>
        </p:nvCxnSpPr>
        <p:spPr>
          <a:xfrm rot="10800000">
            <a:off x="1475933" y="4279578"/>
            <a:ext cx="0" cy="69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9" name="Google Shape;839;p54"/>
          <p:cNvCxnSpPr/>
          <p:nvPr/>
        </p:nvCxnSpPr>
        <p:spPr>
          <a:xfrm rot="10800000">
            <a:off x="3875867" y="4269527"/>
            <a:ext cx="0" cy="69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0" name="Google Shape;840;p54"/>
          <p:cNvSpPr txBox="1"/>
          <p:nvPr/>
        </p:nvSpPr>
        <p:spPr>
          <a:xfrm>
            <a:off x="5851833" y="3689732"/>
            <a:ext cx="5698800" cy="72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pt-PT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/>
          </a:p>
        </p:txBody>
      </p:sp>
      <p:sp>
        <p:nvSpPr>
          <p:cNvPr id="841" name="Google Shape;841;p54"/>
          <p:cNvSpPr txBox="1"/>
          <p:nvPr/>
        </p:nvSpPr>
        <p:spPr>
          <a:xfrm>
            <a:off x="5851833" y="4716739"/>
            <a:ext cx="5516400" cy="72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pt-PT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67"/>
          </a:p>
        </p:txBody>
      </p:sp>
      <p:cxnSp>
        <p:nvCxnSpPr>
          <p:cNvPr id="842" name="Google Shape;842;p54"/>
          <p:cNvCxnSpPr>
            <a:cxnSpLocks/>
            <a:stCxn id="837" idx="0"/>
            <a:endCxn id="835" idx="2"/>
          </p:cNvCxnSpPr>
          <p:nvPr/>
        </p:nvCxnSpPr>
        <p:spPr>
          <a:xfrm rot="-5400000">
            <a:off x="2684033" y="3447423"/>
            <a:ext cx="924400" cy="23764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rgbClr val="A64D7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3" name="Google Shape;843;p54"/>
          <p:cNvCxnSpPr/>
          <p:nvPr/>
        </p:nvCxnSpPr>
        <p:spPr>
          <a:xfrm rot="-5400000">
            <a:off x="3201684" y="3446023"/>
            <a:ext cx="924400" cy="2376400"/>
          </a:xfrm>
          <a:prstGeom prst="bentConnector3">
            <a:avLst>
              <a:gd name="adj1" fmla="val 42586"/>
            </a:avLst>
          </a:prstGeom>
          <a:noFill/>
          <a:ln w="19050" cap="flat" cmpd="sng">
            <a:solidFill>
              <a:srgbClr val="A64D7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54"/>
          <p:cNvCxnSpPr/>
          <p:nvPr/>
        </p:nvCxnSpPr>
        <p:spPr>
          <a:xfrm rot="5400000" flipH="1">
            <a:off x="3279017" y="3447823"/>
            <a:ext cx="924400" cy="2376400"/>
          </a:xfrm>
          <a:prstGeom prst="bentConnector3">
            <a:avLst>
              <a:gd name="adj1" fmla="val 21740"/>
            </a:avLst>
          </a:prstGeom>
          <a:noFill/>
          <a:ln w="19050" cap="flat" cmpd="sng">
            <a:solidFill>
              <a:srgbClr val="38761D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5" name="Google Shape;845;p54"/>
          <p:cNvCxnSpPr/>
          <p:nvPr/>
        </p:nvCxnSpPr>
        <p:spPr>
          <a:xfrm rot="5400000" flipH="1">
            <a:off x="2761367" y="3446423"/>
            <a:ext cx="924400" cy="2376400"/>
          </a:xfrm>
          <a:prstGeom prst="bentConnector3">
            <a:avLst>
              <a:gd name="adj1" fmla="val 35201"/>
            </a:avLst>
          </a:prstGeom>
          <a:noFill/>
          <a:ln w="19050" cap="flat" cmpd="sng">
            <a:solidFill>
              <a:srgbClr val="38761D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46" name="Google Shape;846;p54"/>
          <p:cNvSpPr/>
          <p:nvPr/>
        </p:nvSpPr>
        <p:spPr>
          <a:xfrm>
            <a:off x="7139467" y="3878633"/>
            <a:ext cx="412000" cy="430800"/>
          </a:xfrm>
          <a:prstGeom prst="rect">
            <a:avLst/>
          </a:prstGeom>
          <a:solidFill>
            <a:srgbClr val="8E7CC3">
              <a:alpha val="448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47" name="Google Shape;847;p54"/>
          <p:cNvSpPr/>
          <p:nvPr/>
        </p:nvSpPr>
        <p:spPr>
          <a:xfrm>
            <a:off x="7601467" y="4856167"/>
            <a:ext cx="680000" cy="430800"/>
          </a:xfrm>
          <a:prstGeom prst="rect">
            <a:avLst/>
          </a:prstGeom>
          <a:solidFill>
            <a:srgbClr val="8E7CC3">
              <a:alpha val="448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48" name="Google Shape;848;p54"/>
          <p:cNvSpPr/>
          <p:nvPr/>
        </p:nvSpPr>
        <p:spPr>
          <a:xfrm>
            <a:off x="7164467" y="4856167"/>
            <a:ext cx="412000" cy="430800"/>
          </a:xfrm>
          <a:prstGeom prst="rect">
            <a:avLst/>
          </a:prstGeom>
          <a:solidFill>
            <a:srgbClr val="6AA84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49" name="Google Shape;849;p54"/>
          <p:cNvSpPr/>
          <p:nvPr/>
        </p:nvSpPr>
        <p:spPr>
          <a:xfrm>
            <a:off x="7601467" y="3878633"/>
            <a:ext cx="813200" cy="430800"/>
          </a:xfrm>
          <a:prstGeom prst="rect">
            <a:avLst/>
          </a:prstGeom>
          <a:solidFill>
            <a:srgbClr val="6AA84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0" name="Google Shape;850;p54"/>
          <p:cNvSpPr/>
          <p:nvPr/>
        </p:nvSpPr>
        <p:spPr>
          <a:xfrm>
            <a:off x="9770600" y="4670533"/>
            <a:ext cx="412000" cy="430800"/>
          </a:xfrm>
          <a:prstGeom prst="rect">
            <a:avLst/>
          </a:prstGeom>
          <a:solidFill>
            <a:srgbClr val="6AA84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1" name="Google Shape;851;p54"/>
          <p:cNvSpPr/>
          <p:nvPr/>
        </p:nvSpPr>
        <p:spPr>
          <a:xfrm>
            <a:off x="11008967" y="3836333"/>
            <a:ext cx="412000" cy="430800"/>
          </a:xfrm>
          <a:prstGeom prst="rect">
            <a:avLst/>
          </a:prstGeom>
          <a:solidFill>
            <a:srgbClr val="6AA84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2" name="Google Shape;852;p54"/>
          <p:cNvSpPr/>
          <p:nvPr/>
        </p:nvSpPr>
        <p:spPr>
          <a:xfrm>
            <a:off x="10380333" y="3642100"/>
            <a:ext cx="412000" cy="430800"/>
          </a:xfrm>
          <a:prstGeom prst="rect">
            <a:avLst/>
          </a:prstGeom>
          <a:solidFill>
            <a:srgbClr val="6AA84F">
              <a:alpha val="508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3" name="Google Shape;853;p54"/>
          <p:cNvSpPr/>
          <p:nvPr/>
        </p:nvSpPr>
        <p:spPr>
          <a:xfrm>
            <a:off x="9865900" y="3642100"/>
            <a:ext cx="412000" cy="430800"/>
          </a:xfrm>
          <a:prstGeom prst="rect">
            <a:avLst/>
          </a:prstGeom>
          <a:solidFill>
            <a:srgbClr val="8E7CC3">
              <a:alpha val="448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4" name="Google Shape;854;p54"/>
          <p:cNvSpPr/>
          <p:nvPr/>
        </p:nvSpPr>
        <p:spPr>
          <a:xfrm>
            <a:off x="10329167" y="4670533"/>
            <a:ext cx="412000" cy="430800"/>
          </a:xfrm>
          <a:prstGeom prst="rect">
            <a:avLst/>
          </a:prstGeom>
          <a:solidFill>
            <a:srgbClr val="8E7CC3">
              <a:alpha val="448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55" name="Google Shape;855;p54"/>
          <p:cNvSpPr/>
          <p:nvPr/>
        </p:nvSpPr>
        <p:spPr>
          <a:xfrm>
            <a:off x="10887733" y="4899800"/>
            <a:ext cx="412000" cy="430800"/>
          </a:xfrm>
          <a:prstGeom prst="rect">
            <a:avLst/>
          </a:prstGeom>
          <a:solidFill>
            <a:srgbClr val="8E7CC3">
              <a:alpha val="448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979C7EA3-7DFB-D7D5-BF6A-0C73D7BBCEB4}"/>
              </a:ext>
            </a:extLst>
          </p:cNvPr>
          <p:cNvSpPr txBox="1">
            <a:spLocks/>
          </p:cNvSpPr>
          <p:nvPr/>
        </p:nvSpPr>
        <p:spPr>
          <a:xfrm>
            <a:off x="678900" y="50384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Inter-Modal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Co-Attention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5B5A6C1A-EBA0-C49A-BEF9-029D36E0E9A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5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64" name="Google Shape;864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866" name="Google Shape;866;p55"/>
          <p:cNvSpPr txBox="1"/>
          <p:nvPr/>
        </p:nvSpPr>
        <p:spPr>
          <a:xfrm>
            <a:off x="860967" y="1443336"/>
            <a:ext cx="10435600" cy="1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attention</a:t>
            </a:r>
            <a:r>
              <a:rPr lang="pt-PT" sz="2267" dirty="0"/>
              <a:t> </a:t>
            </a:r>
            <a:r>
              <a:rPr lang="pt-PT" sz="2267" dirty="0" err="1"/>
              <a:t>block</a:t>
            </a:r>
            <a:r>
              <a:rPr lang="pt-PT" sz="2267" dirty="0"/>
              <a:t> </a:t>
            </a:r>
            <a:r>
              <a:rPr lang="pt-PT" sz="2267" dirty="0" err="1"/>
              <a:t>produces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attention-pooled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features</a:t>
            </a:r>
            <a:r>
              <a:rPr lang="pt-PT" sz="2267" dirty="0"/>
              <a:t> for </a:t>
            </a: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modality</a:t>
            </a:r>
            <a:r>
              <a:rPr lang="pt-PT" sz="2267" dirty="0"/>
              <a:t>, </a:t>
            </a:r>
            <a:r>
              <a:rPr lang="pt-PT" sz="2267" dirty="0" err="1"/>
              <a:t>which</a:t>
            </a:r>
            <a:r>
              <a:rPr lang="pt-PT" sz="2267" dirty="0"/>
              <a:t> are </a:t>
            </a:r>
            <a:r>
              <a:rPr lang="pt-PT" sz="2267" dirty="0" err="1"/>
              <a:t>conditioned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other</a:t>
            </a:r>
            <a:r>
              <a:rPr lang="pt-PT" sz="2267" dirty="0"/>
              <a:t> </a:t>
            </a:r>
            <a:r>
              <a:rPr lang="pt-PT" sz="2267" dirty="0" err="1"/>
              <a:t>modality</a:t>
            </a:r>
            <a:r>
              <a:rPr lang="pt-PT" sz="2267" dirty="0"/>
              <a:t>:</a:t>
            </a:r>
            <a:endParaRPr sz="2267" dirty="0"/>
          </a:p>
          <a:p>
            <a:pPr marL="1219170" indent="-448722" algn="just">
              <a:lnSpc>
                <a:spcPct val="115000"/>
              </a:lnSpc>
              <a:spcBef>
                <a:spcPts val="1333"/>
              </a:spcBef>
              <a:buClr>
                <a:srgbClr val="E69138"/>
              </a:buClr>
              <a:buSzPts val="1700"/>
              <a:buAutoNum type="arabicPeriod"/>
            </a:pP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attention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conditioned</a:t>
            </a:r>
            <a:r>
              <a:rPr lang="pt-PT" sz="2267" dirty="0"/>
              <a:t> in </a:t>
            </a:r>
            <a:r>
              <a:rPr lang="pt-PT" sz="2267" dirty="0" err="1"/>
              <a:t>the</a:t>
            </a:r>
            <a:r>
              <a:rPr lang="pt-PT" sz="2267" dirty="0"/>
              <a:t> visual </a:t>
            </a:r>
            <a:r>
              <a:rPr lang="pt-PT" sz="2267" dirty="0" err="1"/>
              <a:t>stream</a:t>
            </a:r>
            <a:r>
              <a:rPr lang="pt-PT" sz="2267" dirty="0"/>
              <a:t>.</a:t>
            </a:r>
            <a:endParaRPr sz="2267" dirty="0"/>
          </a:p>
          <a:p>
            <a:pPr marL="1828754" algn="just">
              <a:lnSpc>
                <a:spcPct val="115000"/>
              </a:lnSpc>
              <a:spcBef>
                <a:spcPts val="1333"/>
              </a:spcBef>
            </a:pPr>
            <a:r>
              <a:rPr lang="pt-PT" sz="2267" b="1" dirty="0" err="1"/>
              <a:t>Keys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b="1" dirty="0" err="1"/>
              <a:t>Values</a:t>
            </a:r>
            <a:r>
              <a:rPr lang="pt-PT" sz="2267" b="1" dirty="0"/>
              <a:t> </a:t>
            </a:r>
            <a:r>
              <a:rPr lang="pt-PT" sz="2267" dirty="0"/>
              <a:t>come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674EA7"/>
                </a:solidFill>
              </a:rPr>
              <a:t>image</a:t>
            </a:r>
            <a:r>
              <a:rPr lang="pt-PT" sz="2267" b="1" dirty="0">
                <a:solidFill>
                  <a:srgbClr val="674EA7"/>
                </a:solidFill>
              </a:rPr>
              <a:t> </a:t>
            </a:r>
            <a:r>
              <a:rPr lang="pt-PT" sz="2267" b="1" dirty="0" err="1">
                <a:solidFill>
                  <a:srgbClr val="674EA7"/>
                </a:solidFill>
              </a:rPr>
              <a:t>embeddings</a:t>
            </a:r>
            <a:r>
              <a:rPr lang="pt-PT" sz="2267" dirty="0">
                <a:solidFill>
                  <a:schemeClr val="tx1"/>
                </a:solidFill>
              </a:rPr>
              <a:t>.</a:t>
            </a:r>
            <a:endParaRPr sz="2267" dirty="0">
              <a:solidFill>
                <a:schemeClr val="tx1"/>
              </a:solidFill>
            </a:endParaRPr>
          </a:p>
          <a:p>
            <a:pPr marL="1219170" indent="-448722" algn="just">
              <a:lnSpc>
                <a:spcPct val="115000"/>
              </a:lnSpc>
              <a:spcBef>
                <a:spcPts val="1333"/>
              </a:spcBef>
              <a:buClr>
                <a:srgbClr val="E69138"/>
              </a:buClr>
              <a:buSzPts val="1700"/>
              <a:buAutoNum type="arabicPeriod"/>
            </a:pP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attention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conditioned</a:t>
            </a:r>
            <a:r>
              <a:rPr lang="pt-PT" sz="2267" dirty="0"/>
              <a:t> in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linguistic</a:t>
            </a:r>
            <a:r>
              <a:rPr lang="pt-PT" sz="2267" dirty="0"/>
              <a:t> </a:t>
            </a:r>
            <a:r>
              <a:rPr lang="pt-PT" sz="2267" dirty="0" err="1"/>
              <a:t>stream</a:t>
            </a:r>
            <a:r>
              <a:rPr lang="pt-PT" sz="2267" dirty="0"/>
              <a:t>.</a:t>
            </a:r>
            <a:endParaRPr sz="2267" dirty="0"/>
          </a:p>
          <a:p>
            <a:pPr marL="1219170" indent="609585" algn="just">
              <a:lnSpc>
                <a:spcPct val="115000"/>
              </a:lnSpc>
              <a:spcBef>
                <a:spcPts val="1333"/>
              </a:spcBef>
            </a:pPr>
            <a:r>
              <a:rPr lang="pt-PT" sz="2267" b="1" dirty="0" err="1">
                <a:solidFill>
                  <a:schemeClr val="dk1"/>
                </a:solidFill>
              </a:rPr>
              <a:t>Keys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dirty="0" err="1">
                <a:solidFill>
                  <a:schemeClr val="dk1"/>
                </a:solidFill>
              </a:rPr>
              <a:t>and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chemeClr val="dk1"/>
                </a:solidFill>
              </a:rPr>
              <a:t>Values</a:t>
            </a:r>
            <a:r>
              <a:rPr lang="pt-PT" sz="2267" b="1" dirty="0">
                <a:solidFill>
                  <a:schemeClr val="dk1"/>
                </a:solidFill>
              </a:rPr>
              <a:t> </a:t>
            </a:r>
            <a:r>
              <a:rPr lang="pt-PT" sz="2267" dirty="0">
                <a:solidFill>
                  <a:schemeClr val="dk1"/>
                </a:solidFill>
              </a:rPr>
              <a:t>come </a:t>
            </a:r>
            <a:r>
              <a:rPr lang="pt-PT" sz="2267" dirty="0" err="1">
                <a:solidFill>
                  <a:schemeClr val="dk1"/>
                </a:solidFill>
              </a:rPr>
              <a:t>from</a:t>
            </a:r>
            <a:r>
              <a:rPr lang="pt-PT" sz="2267" dirty="0">
                <a:solidFill>
                  <a:schemeClr val="dk1"/>
                </a:solidFill>
              </a:rPr>
              <a:t> </a:t>
            </a:r>
            <a:r>
              <a:rPr lang="pt-PT" sz="2267" b="1" dirty="0" err="1">
                <a:solidFill>
                  <a:srgbClr val="6AA84F"/>
                </a:solidFill>
              </a:rPr>
              <a:t>text</a:t>
            </a:r>
            <a:r>
              <a:rPr lang="pt-PT" sz="2267" b="1" dirty="0">
                <a:solidFill>
                  <a:srgbClr val="6AA84F"/>
                </a:solidFill>
              </a:rPr>
              <a:t> </a:t>
            </a:r>
            <a:r>
              <a:rPr lang="pt-PT" sz="2267" b="1" dirty="0" err="1">
                <a:solidFill>
                  <a:srgbClr val="6AA84F"/>
                </a:solidFill>
              </a:rPr>
              <a:t>embeddings</a:t>
            </a:r>
            <a:r>
              <a:rPr lang="pt-PT" sz="2267" dirty="0">
                <a:solidFill>
                  <a:schemeClr val="tx1"/>
                </a:solidFill>
              </a:rPr>
              <a:t>.</a:t>
            </a:r>
            <a:endParaRPr sz="2267" dirty="0">
              <a:solidFill>
                <a:schemeClr val="tx1"/>
              </a:solidFill>
            </a:endParaRPr>
          </a:p>
          <a:p>
            <a:pPr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buClr>
                <a:schemeClr val="dk1"/>
              </a:buClr>
              <a:buSzPts val="1100"/>
            </a:pP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267" dirty="0"/>
          </a:p>
        </p:txBody>
      </p:sp>
      <p:sp>
        <p:nvSpPr>
          <p:cNvPr id="867" name="Google Shape;867;p55"/>
          <p:cNvSpPr/>
          <p:nvPr/>
        </p:nvSpPr>
        <p:spPr>
          <a:xfrm>
            <a:off x="1278800" y="4685203"/>
            <a:ext cx="9634400" cy="1056800"/>
          </a:xfrm>
          <a:prstGeom prst="roundRect">
            <a:avLst>
              <a:gd name="adj" fmla="val 16667"/>
            </a:avLst>
          </a:prstGeom>
          <a:solidFill>
            <a:srgbClr val="0B5394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This mechanism ensures that each modality learns context-aware representations by leveraging information from the other modality!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7" name="Google Shape;94;p3">
            <a:extLst>
              <a:ext uri="{FF2B5EF4-FFF2-40B4-BE49-F238E27FC236}">
                <a16:creationId xmlns:a16="http://schemas.microsoft.com/office/drawing/2014/main" id="{ED862082-2DDA-CFB8-2C01-C44724414E4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Google Shape;130;p18">
            <a:extLst>
              <a:ext uri="{FF2B5EF4-FFF2-40B4-BE49-F238E27FC236}">
                <a16:creationId xmlns:a16="http://schemas.microsoft.com/office/drawing/2014/main" id="{22CF09B5-C08A-7A9D-FC76-2A360FDD1F32}"/>
              </a:ext>
            </a:extLst>
          </p:cNvPr>
          <p:cNvSpPr txBox="1">
            <a:spLocks/>
          </p:cNvSpPr>
          <p:nvPr/>
        </p:nvSpPr>
        <p:spPr>
          <a:xfrm>
            <a:off x="678900" y="50384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Inter-Modal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Co-Attention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76" name="Google Shape;876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45</a:t>
            </a:fld>
            <a:endParaRPr sz="2400" b="1">
              <a:solidFill>
                <a:schemeClr val="lt1"/>
              </a:solidFill>
            </a:endParaRPr>
          </a:p>
        </p:txBody>
      </p:sp>
      <p:pic>
        <p:nvPicPr>
          <p:cNvPr id="878" name="Google Shape;878;p5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900" y="1458931"/>
            <a:ext cx="3427800" cy="253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5599" y="3270409"/>
            <a:ext cx="3365067" cy="24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667" y="1819234"/>
            <a:ext cx="3917100" cy="39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56"/>
          <p:cNvSpPr/>
          <p:nvPr/>
        </p:nvSpPr>
        <p:spPr>
          <a:xfrm>
            <a:off x="9719400" y="1819233"/>
            <a:ext cx="1153200" cy="291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882" name="Google Shape;882;p56"/>
          <p:cNvSpPr/>
          <p:nvPr/>
        </p:nvSpPr>
        <p:spPr>
          <a:xfrm rot="5400000">
            <a:off x="7834467" y="3771933"/>
            <a:ext cx="1153200" cy="291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6588FD6D-A984-41A7-6583-1063A2D66F4F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Multimodal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Co-Attention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2E3BB8A1-452D-8D84-B96E-4C11C77FDC5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7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91" name="Google Shape;891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893" name="Google Shape;893;p57"/>
          <p:cNvSpPr txBox="1"/>
          <p:nvPr/>
        </p:nvSpPr>
        <p:spPr>
          <a:xfrm>
            <a:off x="678900" y="1557535"/>
            <a:ext cx="10435600" cy="1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This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leverages</a:t>
            </a:r>
            <a:r>
              <a:rPr lang="pt-PT" sz="2267" dirty="0"/>
              <a:t> </a:t>
            </a:r>
            <a:r>
              <a:rPr lang="pt-PT" sz="2267" b="1" dirty="0" err="1"/>
              <a:t>two</a:t>
            </a:r>
            <a:r>
              <a:rPr lang="pt-PT" sz="2267" b="1" dirty="0"/>
              <a:t> </a:t>
            </a:r>
            <a:r>
              <a:rPr lang="pt-PT" sz="2267" b="1" dirty="0" err="1"/>
              <a:t>separate</a:t>
            </a:r>
            <a:r>
              <a:rPr lang="pt-PT" sz="2267" b="1" dirty="0"/>
              <a:t> </a:t>
            </a:r>
            <a:r>
              <a:rPr lang="pt-PT" sz="2267" b="1" dirty="0" err="1"/>
              <a:t>streams</a:t>
            </a:r>
            <a:r>
              <a:rPr lang="pt-PT" sz="2267" b="1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</a:t>
            </a:r>
            <a:r>
              <a:rPr lang="pt-PT" sz="2267" dirty="0" err="1"/>
              <a:t>interacting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co-attention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layers</a:t>
            </a:r>
            <a:r>
              <a:rPr lang="pt-PT" sz="2267" b="1" dirty="0"/>
              <a:t>. </a:t>
            </a:r>
            <a:endParaRPr sz="2267" b="1" dirty="0"/>
          </a:p>
          <a:p>
            <a:pPr algn="just">
              <a:lnSpc>
                <a:spcPct val="115000"/>
              </a:lnSpc>
              <a:spcBef>
                <a:spcPts val="1333"/>
              </a:spcBef>
            </a:pPr>
            <a:r>
              <a:rPr lang="pt-PT" sz="2267" dirty="0" err="1"/>
              <a:t>There’s</a:t>
            </a:r>
            <a:r>
              <a:rPr lang="pt-PT" sz="2267" dirty="0"/>
              <a:t> </a:t>
            </a:r>
            <a:r>
              <a:rPr lang="pt-PT" sz="2267" dirty="0" err="1"/>
              <a:t>also</a:t>
            </a:r>
            <a:r>
              <a:rPr lang="pt-PT" sz="2267" dirty="0"/>
              <a:t> a </a:t>
            </a:r>
            <a:r>
              <a:rPr lang="pt-PT" sz="2267" dirty="0" err="1"/>
              <a:t>difference</a:t>
            </a:r>
            <a:r>
              <a:rPr lang="pt-PT" sz="2267" dirty="0"/>
              <a:t> in </a:t>
            </a:r>
            <a:r>
              <a:rPr lang="pt-PT" sz="2267" b="1" dirty="0" err="1"/>
              <a:t>processing</a:t>
            </a:r>
            <a:r>
              <a:rPr lang="pt-PT" sz="2267" b="1" dirty="0"/>
              <a:t> </a:t>
            </a:r>
            <a:r>
              <a:rPr lang="pt-PT" sz="2267" dirty="0" err="1"/>
              <a:t>depth</a:t>
            </a:r>
            <a:r>
              <a:rPr lang="pt-PT" sz="2267" dirty="0"/>
              <a:t> </a:t>
            </a:r>
            <a:r>
              <a:rPr lang="pt-PT" sz="2267" dirty="0" err="1"/>
              <a:t>between</a:t>
            </a:r>
            <a:r>
              <a:rPr lang="pt-PT" sz="2267" dirty="0"/>
              <a:t> </a:t>
            </a:r>
            <a:r>
              <a:rPr lang="pt-PT" sz="2267" dirty="0" err="1"/>
              <a:t>both</a:t>
            </a:r>
            <a:r>
              <a:rPr lang="pt-PT" sz="2267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(</a:t>
            </a: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fairly</a:t>
            </a:r>
            <a:r>
              <a:rPr lang="pt-PT" sz="2267" dirty="0"/>
              <a:t> more </a:t>
            </a:r>
            <a:r>
              <a:rPr lang="pt-PT" sz="2267" dirty="0" err="1"/>
              <a:t>high-level</a:t>
            </a:r>
            <a:r>
              <a:rPr lang="pt-PT" sz="2267" dirty="0"/>
              <a:t> </a:t>
            </a:r>
            <a:r>
              <a:rPr lang="pt-PT" sz="2267" dirty="0" err="1"/>
              <a:t>features</a:t>
            </a:r>
            <a:r>
              <a:rPr lang="pt-PT" sz="2267" dirty="0"/>
              <a:t>).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</a:pP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</a:pPr>
            <a:endParaRPr sz="2267" b="1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267" b="1" dirty="0"/>
          </a:p>
        </p:txBody>
      </p:sp>
      <p:pic>
        <p:nvPicPr>
          <p:cNvPr id="894" name="Google Shape;894;p5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38" r="1671" b="3878"/>
          <a:stretch/>
        </p:blipFill>
        <p:spPr>
          <a:xfrm>
            <a:off x="340634" y="3786167"/>
            <a:ext cx="11063431" cy="20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7"/>
          <p:cNvSpPr/>
          <p:nvPr/>
        </p:nvSpPr>
        <p:spPr>
          <a:xfrm>
            <a:off x="6096000" y="4846767"/>
            <a:ext cx="1257200" cy="111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B0073837-A571-60F7-6B3C-532F048270EB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Late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Fusion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VilBERT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0B1A5FD8-7604-7417-689C-A3159CB4913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78F2DF3-A9A3-69B3-2413-5FAD25E6BF5D}"/>
              </a:ext>
            </a:extLst>
          </p:cNvPr>
          <p:cNvSpPr txBox="1">
            <a:spLocks/>
          </p:cNvSpPr>
          <p:nvPr/>
        </p:nvSpPr>
        <p:spPr>
          <a:xfrm>
            <a:off x="3253838" y="6064211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Lu, et al. </a:t>
            </a:r>
            <a:r>
              <a:rPr lang="en-US" sz="1400" dirty="0" err="1"/>
              <a:t>ViLBERT</a:t>
            </a:r>
            <a:r>
              <a:rPr lang="en-US" sz="1400" dirty="0"/>
              <a:t>: Pretraining Task-Agnostic </a:t>
            </a:r>
            <a:r>
              <a:rPr lang="en-US" sz="1400" dirty="0" err="1"/>
              <a:t>Visiolinguistic</a:t>
            </a:r>
            <a:r>
              <a:rPr lang="en-US" sz="1400" dirty="0"/>
              <a:t> Representations for Vision-and-Language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2019.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8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05" name="Google Shape;905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07" name="Google Shape;907;p58"/>
          <p:cNvSpPr txBox="1"/>
          <p:nvPr/>
        </p:nvSpPr>
        <p:spPr>
          <a:xfrm>
            <a:off x="678900" y="1389365"/>
            <a:ext cx="10435600" cy="1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Masked</a:t>
            </a:r>
            <a:r>
              <a:rPr lang="pt-PT" sz="2267" b="1" dirty="0"/>
              <a:t> Multimodal </a:t>
            </a:r>
            <a:r>
              <a:rPr lang="pt-PT" sz="2267" b="1" dirty="0" err="1"/>
              <a:t>Learning</a:t>
            </a:r>
            <a:r>
              <a:rPr lang="pt-PT" sz="2267" b="1" dirty="0"/>
              <a:t>: </a:t>
            </a:r>
            <a:r>
              <a:rPr lang="pt-PT" sz="2267" dirty="0"/>
              <a:t>Similar to </a:t>
            </a:r>
            <a:r>
              <a:rPr lang="pt-PT" sz="2267" dirty="0" err="1"/>
              <a:t>the</a:t>
            </a:r>
            <a:r>
              <a:rPr lang="pt-PT" sz="2267" dirty="0"/>
              <a:t> standard MLM </a:t>
            </a:r>
            <a:r>
              <a:rPr lang="pt-PT" sz="2267" dirty="0" err="1"/>
              <a:t>but</a:t>
            </a:r>
            <a:r>
              <a:rPr lang="pt-PT" sz="2267" dirty="0"/>
              <a:t> </a:t>
            </a:r>
            <a:r>
              <a:rPr lang="pt-PT" sz="2267" dirty="0" err="1"/>
              <a:t>incorporates</a:t>
            </a:r>
            <a:r>
              <a:rPr lang="pt-PT" sz="2267" dirty="0"/>
              <a:t> </a:t>
            </a:r>
            <a:r>
              <a:rPr lang="pt-PT" sz="2267" dirty="0" err="1"/>
              <a:t>both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267" dirty="0"/>
          </a:p>
        </p:txBody>
      </p:sp>
      <p:sp>
        <p:nvSpPr>
          <p:cNvPr id="908" name="Google Shape;908;p58"/>
          <p:cNvSpPr txBox="1"/>
          <p:nvPr/>
        </p:nvSpPr>
        <p:spPr>
          <a:xfrm>
            <a:off x="914399" y="3069901"/>
            <a:ext cx="10728961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133" b="1" dirty="0" err="1">
                <a:solidFill>
                  <a:srgbClr val="E69138"/>
                </a:solidFill>
              </a:rPr>
              <a:t>Masking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image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regions</a:t>
            </a:r>
            <a:r>
              <a:rPr lang="pt-PT" sz="2133" dirty="0"/>
              <a:t> </a:t>
            </a:r>
            <a:r>
              <a:rPr lang="pt-PT" sz="2133" dirty="0" err="1"/>
              <a:t>and</a:t>
            </a:r>
            <a:r>
              <a:rPr lang="pt-PT" sz="2133" dirty="0"/>
              <a:t> </a:t>
            </a:r>
            <a:r>
              <a:rPr lang="pt-PT" sz="2133" dirty="0" err="1"/>
              <a:t>predicting</a:t>
            </a:r>
            <a:r>
              <a:rPr lang="pt-PT" sz="2133" dirty="0"/>
              <a:t> </a:t>
            </a:r>
            <a:r>
              <a:rPr lang="pt-PT" sz="2133" dirty="0" err="1"/>
              <a:t>their</a:t>
            </a:r>
            <a:r>
              <a:rPr lang="pt-PT" sz="2133" dirty="0"/>
              <a:t> </a:t>
            </a:r>
            <a:r>
              <a:rPr lang="pt-PT" sz="2133" dirty="0" err="1"/>
              <a:t>categories</a:t>
            </a:r>
            <a:r>
              <a:rPr lang="pt-PT" sz="2133" dirty="0"/>
              <a:t> </a:t>
            </a:r>
            <a:r>
              <a:rPr lang="pt-PT" sz="2133" dirty="0" err="1"/>
              <a:t>using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r>
              <a:rPr lang="pt-PT" sz="2133" dirty="0"/>
              <a:t> </a:t>
            </a:r>
            <a:r>
              <a:rPr lang="pt-PT" sz="2133" dirty="0" err="1"/>
              <a:t>and</a:t>
            </a:r>
            <a:r>
              <a:rPr lang="pt-PT" sz="2133" dirty="0"/>
              <a:t> visual </a:t>
            </a:r>
            <a:r>
              <a:rPr lang="pt-PT" sz="2133" dirty="0" err="1"/>
              <a:t>context</a:t>
            </a:r>
            <a:r>
              <a:rPr lang="pt-PT" sz="2133" dirty="0"/>
              <a:t>.</a:t>
            </a:r>
            <a:endParaRPr sz="2133" dirty="0"/>
          </a:p>
        </p:txBody>
      </p:sp>
      <p:sp>
        <p:nvSpPr>
          <p:cNvPr id="909" name="Google Shape;909;p58"/>
          <p:cNvSpPr txBox="1"/>
          <p:nvPr/>
        </p:nvSpPr>
        <p:spPr>
          <a:xfrm>
            <a:off x="914400" y="2329101"/>
            <a:ext cx="101267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133" b="1" dirty="0" err="1">
                <a:solidFill>
                  <a:srgbClr val="E69138"/>
                </a:solidFill>
              </a:rPr>
              <a:t>Masking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text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tokens</a:t>
            </a:r>
            <a:r>
              <a:rPr lang="pt-PT" sz="2133" dirty="0">
                <a:solidFill>
                  <a:schemeClr val="dk1"/>
                </a:solidFill>
              </a:rPr>
              <a:t> in a </a:t>
            </a:r>
            <a:r>
              <a:rPr lang="pt-PT" sz="2133" dirty="0" err="1">
                <a:solidFill>
                  <a:schemeClr val="dk1"/>
                </a:solidFill>
              </a:rPr>
              <a:t>sentence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and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predicting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them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using</a:t>
            </a:r>
            <a:r>
              <a:rPr lang="pt-PT" sz="2133" dirty="0">
                <a:solidFill>
                  <a:schemeClr val="dk1"/>
                </a:solidFill>
              </a:rPr>
              <a:t> visual </a:t>
            </a:r>
            <a:r>
              <a:rPr lang="pt-PT" sz="2133" dirty="0" err="1">
                <a:solidFill>
                  <a:schemeClr val="dk1"/>
                </a:solidFill>
              </a:rPr>
              <a:t>context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and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surrounding</a:t>
            </a:r>
            <a:r>
              <a:rPr lang="pt-PT" sz="2133" dirty="0">
                <a:solidFill>
                  <a:schemeClr val="dk1"/>
                </a:solidFill>
              </a:rPr>
              <a:t> </a:t>
            </a:r>
            <a:r>
              <a:rPr lang="pt-PT" sz="2133" dirty="0" err="1">
                <a:solidFill>
                  <a:schemeClr val="dk1"/>
                </a:solidFill>
              </a:rPr>
              <a:t>text</a:t>
            </a:r>
            <a:r>
              <a:rPr lang="pt-PT" sz="2133" dirty="0">
                <a:solidFill>
                  <a:schemeClr val="dk1"/>
                </a:solidFill>
              </a:rPr>
              <a:t>.</a:t>
            </a:r>
            <a:endParaRPr sz="2133" dirty="0"/>
          </a:p>
        </p:txBody>
      </p:sp>
      <p:pic>
        <p:nvPicPr>
          <p:cNvPr id="910" name="Google Shape;910;p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977" y="3615737"/>
            <a:ext cx="6158046" cy="226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066A4B98-44A7-35C8-1F1C-17DAAB61E9C8}"/>
              </a:ext>
            </a:extLst>
          </p:cNvPr>
          <p:cNvSpPr txBox="1">
            <a:spLocks/>
          </p:cNvSpPr>
          <p:nvPr/>
        </p:nvSpPr>
        <p:spPr>
          <a:xfrm>
            <a:off x="678900" y="532416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VilBERT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Pre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-Training (1)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A34186C9-2BE7-37F6-2762-B7DCFF4A94C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AF487EA-64C4-7F83-CD15-89F9B7F5ED17}"/>
              </a:ext>
            </a:extLst>
          </p:cNvPr>
          <p:cNvSpPr txBox="1">
            <a:spLocks/>
          </p:cNvSpPr>
          <p:nvPr/>
        </p:nvSpPr>
        <p:spPr>
          <a:xfrm>
            <a:off x="3253838" y="6064211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Lu, et al. </a:t>
            </a:r>
            <a:r>
              <a:rPr lang="en-US" sz="1400" dirty="0" err="1"/>
              <a:t>ViLBERT</a:t>
            </a:r>
            <a:r>
              <a:rPr lang="en-US" sz="1400" dirty="0"/>
              <a:t>: Pretraining Task-Agnostic </a:t>
            </a:r>
            <a:r>
              <a:rPr lang="en-US" sz="1400" dirty="0" err="1"/>
              <a:t>Visiolinguistic</a:t>
            </a:r>
            <a:r>
              <a:rPr lang="en-US" sz="1400" dirty="0"/>
              <a:t> Representations for Vision-and-Language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2019.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9"/>
          <p:cNvSpPr/>
          <p:nvPr/>
        </p:nvSpPr>
        <p:spPr>
          <a:xfrm>
            <a:off x="8602533" y="0"/>
            <a:ext cx="3578800" cy="674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919" name="Google Shape;919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21" name="Google Shape;921;p59"/>
          <p:cNvSpPr txBox="1"/>
          <p:nvPr/>
        </p:nvSpPr>
        <p:spPr>
          <a:xfrm>
            <a:off x="678900" y="1546533"/>
            <a:ext cx="10834200" cy="1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Multimodal-</a:t>
            </a:r>
            <a:r>
              <a:rPr lang="pt-PT" sz="2267" b="1" dirty="0" err="1"/>
              <a:t>Alignment</a:t>
            </a:r>
            <a:r>
              <a:rPr lang="pt-PT" sz="2267" b="1" dirty="0"/>
              <a:t> </a:t>
            </a:r>
            <a:r>
              <a:rPr lang="pt-PT" sz="2267" b="1" dirty="0" err="1"/>
              <a:t>Prediction</a:t>
            </a:r>
            <a:r>
              <a:rPr lang="pt-PT" sz="2267" b="1" dirty="0"/>
              <a:t>: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predicts</a:t>
            </a:r>
            <a:r>
              <a:rPr lang="pt-PT" sz="2267" dirty="0"/>
              <a:t> </a:t>
            </a:r>
            <a:r>
              <a:rPr lang="pt-PT" sz="2267" dirty="0" err="1"/>
              <a:t>whether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not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caption</a:t>
            </a:r>
            <a:r>
              <a:rPr lang="pt-PT" sz="2267" dirty="0"/>
              <a:t> </a:t>
            </a:r>
            <a:r>
              <a:rPr lang="pt-PT" sz="2267" dirty="0" err="1"/>
              <a:t>describes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content</a:t>
            </a:r>
            <a:r>
              <a:rPr lang="pt-PT" sz="2267" dirty="0"/>
              <a:t> (i.e., </a:t>
            </a:r>
            <a:r>
              <a:rPr lang="pt-PT" sz="2267" dirty="0" err="1"/>
              <a:t>whether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are </a:t>
            </a:r>
            <a:r>
              <a:rPr lang="pt-PT" sz="2267" b="1" dirty="0" err="1">
                <a:solidFill>
                  <a:srgbClr val="E69138"/>
                </a:solidFill>
              </a:rPr>
              <a:t>aligned</a:t>
            </a:r>
            <a:r>
              <a:rPr lang="pt-PT" sz="2267" dirty="0"/>
              <a:t>).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267" dirty="0"/>
          </a:p>
        </p:txBody>
      </p:sp>
      <p:pic>
        <p:nvPicPr>
          <p:cNvPr id="922" name="Google Shape;922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793" y="2603333"/>
            <a:ext cx="7918413" cy="3139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301191FE-6753-1278-E356-23539DA01E75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VilBERT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Pre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-Training (2)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9DCC788-325E-9CD2-A7E6-23B6B8AD5D2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B4FEC7A-FBE4-AD24-7E37-18B0CFABC33B}"/>
              </a:ext>
            </a:extLst>
          </p:cNvPr>
          <p:cNvSpPr txBox="1">
            <a:spLocks/>
          </p:cNvSpPr>
          <p:nvPr/>
        </p:nvSpPr>
        <p:spPr>
          <a:xfrm>
            <a:off x="3253838" y="6076086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Lu, et al. </a:t>
            </a:r>
            <a:r>
              <a:rPr lang="en-US" sz="1400" dirty="0" err="1"/>
              <a:t>ViLBERT</a:t>
            </a:r>
            <a:r>
              <a:rPr lang="en-US" sz="1400" dirty="0"/>
              <a:t>: Pretraining Task-Agnostic </a:t>
            </a:r>
            <a:r>
              <a:rPr lang="en-US" sz="1400" dirty="0" err="1"/>
              <a:t>Visiolinguistic</a:t>
            </a:r>
            <a:r>
              <a:rPr lang="en-US" sz="1400" dirty="0"/>
              <a:t> Representations for Vision-and-Language Tasks.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2019.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30" name="Google Shape;930;p60"/>
          <p:cNvSpPr txBox="1"/>
          <p:nvPr/>
        </p:nvSpPr>
        <p:spPr>
          <a:xfrm>
            <a:off x="830267" y="4578867"/>
            <a:ext cx="4712000" cy="14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endParaRPr sz="2267" b="1"/>
          </a:p>
        </p:txBody>
      </p:sp>
      <p:sp>
        <p:nvSpPr>
          <p:cNvPr id="931" name="Google Shape;931;p60"/>
          <p:cNvSpPr txBox="1"/>
          <p:nvPr/>
        </p:nvSpPr>
        <p:spPr>
          <a:xfrm>
            <a:off x="1109800" y="4591795"/>
            <a:ext cx="26712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Limited</a:t>
            </a:r>
            <a:r>
              <a:rPr lang="pt-PT" sz="2000" dirty="0"/>
              <a:t> cross-modal </a:t>
            </a:r>
            <a:r>
              <a:rPr lang="pt-PT" sz="2000" dirty="0" err="1"/>
              <a:t>interaction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2" name="Google Shape;932;p60"/>
          <p:cNvSpPr txBox="1"/>
          <p:nvPr/>
        </p:nvSpPr>
        <p:spPr>
          <a:xfrm>
            <a:off x="4863900" y="2997784"/>
            <a:ext cx="30840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/>
              <a:t>Ideal for </a:t>
            </a:r>
            <a:r>
              <a:rPr lang="pt-PT" sz="2000" dirty="0" err="1"/>
              <a:t>tasks</a:t>
            </a:r>
            <a:r>
              <a:rPr lang="pt-PT" sz="2000" dirty="0"/>
              <a:t> </a:t>
            </a:r>
            <a:r>
              <a:rPr lang="pt-PT" sz="2000" dirty="0" err="1"/>
              <a:t>requiring</a:t>
            </a:r>
            <a:r>
              <a:rPr lang="pt-PT" sz="2000" dirty="0"/>
              <a:t> </a:t>
            </a:r>
            <a:r>
              <a:rPr lang="pt-PT" sz="2000" dirty="0" err="1"/>
              <a:t>deep</a:t>
            </a:r>
            <a:r>
              <a:rPr lang="pt-PT" sz="2000" dirty="0"/>
              <a:t> </a:t>
            </a:r>
            <a:r>
              <a:rPr lang="pt-PT" sz="2000" dirty="0" err="1"/>
              <a:t>vision-language</a:t>
            </a:r>
            <a:r>
              <a:rPr lang="pt-PT" sz="2000" dirty="0"/>
              <a:t> </a:t>
            </a:r>
            <a:r>
              <a:rPr lang="pt-PT" sz="2000" dirty="0" err="1"/>
              <a:t>reasoning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3" name="Google Shape;933;p60"/>
          <p:cNvSpPr txBox="1"/>
          <p:nvPr/>
        </p:nvSpPr>
        <p:spPr>
          <a:xfrm>
            <a:off x="1109800" y="1911300"/>
            <a:ext cx="28152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Efficient</a:t>
            </a:r>
            <a:r>
              <a:rPr lang="pt-PT" sz="2000" dirty="0"/>
              <a:t> Training.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4" name="Google Shape;934;p60"/>
          <p:cNvSpPr txBox="1"/>
          <p:nvPr/>
        </p:nvSpPr>
        <p:spPr>
          <a:xfrm>
            <a:off x="4801500" y="1911300"/>
            <a:ext cx="3465502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Enables</a:t>
            </a:r>
            <a:r>
              <a:rPr lang="pt-PT" sz="2000" dirty="0"/>
              <a:t> </a:t>
            </a:r>
            <a:r>
              <a:rPr lang="pt-PT" sz="2000" dirty="0" err="1"/>
              <a:t>early</a:t>
            </a:r>
            <a:r>
              <a:rPr lang="pt-PT" sz="2000" dirty="0"/>
              <a:t> cross-modal </a:t>
            </a:r>
            <a:r>
              <a:rPr lang="pt-PT" sz="2000" dirty="0" err="1"/>
              <a:t>interactions</a:t>
            </a:r>
            <a:r>
              <a:rPr lang="pt-PT" sz="2000" dirty="0"/>
              <a:t> (</a:t>
            </a:r>
            <a:r>
              <a:rPr lang="pt-PT" sz="2000" dirty="0" err="1"/>
              <a:t>joint</a:t>
            </a:r>
            <a:r>
              <a:rPr lang="pt-PT" sz="2000" dirty="0"/>
              <a:t> </a:t>
            </a:r>
            <a:r>
              <a:rPr lang="pt-PT" sz="2000" dirty="0" err="1"/>
              <a:t>attention</a:t>
            </a:r>
            <a:r>
              <a:rPr lang="pt-PT" sz="2000" dirty="0"/>
              <a:t>).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35" name="Google Shape;935;p60"/>
          <p:cNvSpPr txBox="1"/>
          <p:nvPr/>
        </p:nvSpPr>
        <p:spPr>
          <a:xfrm>
            <a:off x="1109800" y="3012731"/>
            <a:ext cx="2988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/>
              <a:t>Preserves </a:t>
            </a:r>
            <a:r>
              <a:rPr lang="pt-PT" sz="2000" dirty="0" err="1"/>
              <a:t>independent</a:t>
            </a:r>
            <a:r>
              <a:rPr lang="pt-PT" sz="2000" dirty="0"/>
              <a:t> </a:t>
            </a:r>
            <a:r>
              <a:rPr lang="pt-PT" sz="2000" dirty="0" err="1"/>
              <a:t>representations</a:t>
            </a:r>
            <a:r>
              <a:rPr lang="pt-PT" sz="2000" dirty="0"/>
              <a:t> per </a:t>
            </a:r>
            <a:r>
              <a:rPr lang="pt-PT" sz="2000" dirty="0" err="1"/>
              <a:t>modality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936" name="Google Shape;936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50" y="1911300"/>
            <a:ext cx="494852" cy="46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34" y="4673832"/>
            <a:ext cx="494877" cy="47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50" y="3128400"/>
            <a:ext cx="494852" cy="46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6607" y="1911300"/>
            <a:ext cx="494852" cy="46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1482" y="3122492"/>
            <a:ext cx="494852" cy="46876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0"/>
          <p:cNvSpPr txBox="1"/>
          <p:nvPr/>
        </p:nvSpPr>
        <p:spPr>
          <a:xfrm>
            <a:off x="4801500" y="4598647"/>
            <a:ext cx="314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Computationally</a:t>
            </a:r>
            <a:r>
              <a:rPr lang="pt-PT" sz="2000" dirty="0"/>
              <a:t> more </a:t>
            </a:r>
            <a:r>
              <a:rPr lang="pt-PT" sz="2000" dirty="0" err="1"/>
              <a:t>expensive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942" name="Google Shape;942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594" y="4816711"/>
            <a:ext cx="494877" cy="4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0"/>
          <p:cNvSpPr/>
          <p:nvPr/>
        </p:nvSpPr>
        <p:spPr>
          <a:xfrm>
            <a:off x="4306600" y="838833"/>
            <a:ext cx="3578800" cy="972000"/>
          </a:xfrm>
          <a:prstGeom prst="roundRect">
            <a:avLst>
              <a:gd name="adj" fmla="val 0"/>
            </a:avLst>
          </a:prstGeom>
          <a:solidFill>
            <a:srgbClr val="0097A7"/>
          </a:solidFill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Single-stream Transformer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(early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44" name="Google Shape;944;p60"/>
          <p:cNvSpPr/>
          <p:nvPr/>
        </p:nvSpPr>
        <p:spPr>
          <a:xfrm>
            <a:off x="519233" y="838833"/>
            <a:ext cx="3578800" cy="972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Single Modality</a:t>
            </a:r>
            <a:endParaRPr sz="2000" b="1">
              <a:solidFill>
                <a:schemeClr val="lt1"/>
              </a:solidFill>
            </a:endParaRPr>
          </a:p>
          <a:p>
            <a:pPr algn="ctr"/>
            <a:r>
              <a:rPr lang="pt-PT" sz="2000">
                <a:solidFill>
                  <a:schemeClr val="lt1"/>
                </a:solidFill>
              </a:rPr>
              <a:t>(no fusion)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45" name="Google Shape;945;p60"/>
          <p:cNvSpPr/>
          <p:nvPr/>
        </p:nvSpPr>
        <p:spPr>
          <a:xfrm>
            <a:off x="8093964" y="838833"/>
            <a:ext cx="3578800" cy="972000"/>
          </a:xfrm>
          <a:prstGeom prst="roundRect">
            <a:avLst>
              <a:gd name="adj" fmla="val 0"/>
            </a:avLst>
          </a:prstGeom>
          <a:solidFill>
            <a:srgbClr val="A64D79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Dual-stream Transformer</a:t>
            </a:r>
            <a:endParaRPr sz="2000" b="1">
              <a:solidFill>
                <a:srgbClr val="FFFFFF"/>
              </a:solidFill>
            </a:endParaRPr>
          </a:p>
          <a:p>
            <a:pPr algn="ctr"/>
            <a:r>
              <a:rPr lang="pt-PT" sz="2000">
                <a:solidFill>
                  <a:srgbClr val="FFFFFF"/>
                </a:solidFill>
              </a:rPr>
              <a:t>(late fusion)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946" name="Google Shape;946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3974" y="1911300"/>
            <a:ext cx="494852" cy="46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3974" y="3438618"/>
            <a:ext cx="494852" cy="46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958" y="4902032"/>
            <a:ext cx="494877" cy="47056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60"/>
          <p:cNvSpPr txBox="1"/>
          <p:nvPr/>
        </p:nvSpPr>
        <p:spPr>
          <a:xfrm>
            <a:off x="8744128" y="4856494"/>
            <a:ext cx="31464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Higher</a:t>
            </a:r>
            <a:r>
              <a:rPr lang="pt-PT" sz="2000" dirty="0"/>
              <a:t> </a:t>
            </a:r>
            <a:r>
              <a:rPr lang="pt-PT" sz="2000" dirty="0" err="1"/>
              <a:t>complexity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50" name="Google Shape;950;p60"/>
          <p:cNvSpPr txBox="1"/>
          <p:nvPr/>
        </p:nvSpPr>
        <p:spPr>
          <a:xfrm>
            <a:off x="8588833" y="1911300"/>
            <a:ext cx="30840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 err="1"/>
              <a:t>Explicit</a:t>
            </a:r>
            <a:r>
              <a:rPr lang="pt-PT" sz="2000" dirty="0"/>
              <a:t> cross-modal </a:t>
            </a:r>
            <a:r>
              <a:rPr lang="pt-PT" sz="2000" dirty="0" err="1"/>
              <a:t>alignment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951" name="Google Shape;951;p60"/>
          <p:cNvSpPr txBox="1"/>
          <p:nvPr/>
        </p:nvSpPr>
        <p:spPr>
          <a:xfrm>
            <a:off x="8713333" y="3403384"/>
            <a:ext cx="30840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000" dirty="0"/>
              <a:t>Can </a:t>
            </a:r>
            <a:r>
              <a:rPr lang="pt-PT" sz="2000" dirty="0" err="1"/>
              <a:t>handle</a:t>
            </a:r>
            <a:r>
              <a:rPr lang="pt-PT" sz="2000" dirty="0"/>
              <a:t> </a:t>
            </a:r>
            <a:r>
              <a:rPr lang="pt-PT" sz="2000" dirty="0" err="1"/>
              <a:t>different</a:t>
            </a:r>
            <a:r>
              <a:rPr lang="pt-PT" sz="2000" dirty="0"/>
              <a:t> </a:t>
            </a:r>
            <a:r>
              <a:rPr lang="pt-PT" sz="2000" dirty="0" err="1"/>
              <a:t>processing</a:t>
            </a:r>
            <a:r>
              <a:rPr lang="pt-PT" sz="2000" dirty="0"/>
              <a:t> </a:t>
            </a:r>
            <a:r>
              <a:rPr lang="pt-PT" sz="2000" dirty="0" err="1"/>
              <a:t>needs</a:t>
            </a:r>
            <a:r>
              <a:rPr lang="pt-PT" sz="2000" dirty="0"/>
              <a:t>.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76899D8-2923-5427-F67F-40914263F39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678900" y="57528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V&amp;L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Tasks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Visual Question-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Answering</a:t>
            </a:r>
            <a:endParaRPr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134" name="Google Shape;134;p18"/>
          <p:cNvSpPr txBox="1"/>
          <p:nvPr/>
        </p:nvSpPr>
        <p:spPr>
          <a:xfrm>
            <a:off x="937700" y="1579000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Input:</a:t>
            </a:r>
            <a:r>
              <a:rPr lang="pt-PT" sz="2267" b="1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a </a:t>
            </a:r>
            <a:r>
              <a:rPr lang="pt-PT" sz="2267" dirty="0" err="1"/>
              <a:t>question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937700" y="5114197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Output:</a:t>
            </a:r>
            <a:r>
              <a:rPr lang="pt-PT" sz="2267" b="1" dirty="0"/>
              <a:t> </a:t>
            </a:r>
            <a:r>
              <a:rPr lang="pt-PT" sz="2267" dirty="0" err="1"/>
              <a:t>Answer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67" y="2252400"/>
            <a:ext cx="4194599" cy="235153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6344300" y="2449067"/>
            <a:ext cx="4850800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267"/>
              <a:t>This can either be similar to a </a:t>
            </a:r>
            <a:r>
              <a:rPr lang="pt-PT" sz="2267" b="1"/>
              <a:t>multiple question </a:t>
            </a:r>
            <a:r>
              <a:rPr lang="pt-PT" sz="2267"/>
              <a:t>test - where the model knows all the possible answers </a:t>
            </a:r>
            <a:r>
              <a:rPr lang="pt-PT" sz="2267" i="1"/>
              <a:t>a priori</a:t>
            </a:r>
            <a:r>
              <a:rPr lang="pt-PT" sz="2267"/>
              <a:t> - or </a:t>
            </a:r>
            <a:r>
              <a:rPr lang="pt-PT" sz="2267" b="1"/>
              <a:t>generated!</a:t>
            </a:r>
            <a:r>
              <a:rPr lang="pt-PT" sz="2267"/>
              <a:t> </a:t>
            </a:r>
            <a:endParaRPr sz="2267"/>
          </a:p>
          <a:p>
            <a:pPr algn="ctr">
              <a:lnSpc>
                <a:spcPct val="115000"/>
              </a:lnSpc>
            </a:pPr>
            <a:endParaRPr sz="2267" b="1"/>
          </a:p>
          <a:p>
            <a:pPr algn="ctr">
              <a:lnSpc>
                <a:spcPct val="115000"/>
              </a:lnSpc>
            </a:pPr>
            <a:endParaRPr sz="2267" b="1">
              <a:solidFill>
                <a:schemeClr val="dk1"/>
              </a:solidFill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007467" y="4310402"/>
            <a:ext cx="4815600" cy="5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What is this museum?</a:t>
            </a:r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74C6910-B81B-0BB8-2F93-FBD0570E63A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0BC41-D7E2-3B62-E196-82F0D3D4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BB1C-50D3-65EC-A55B-BAFD838A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C187-B191-E320-AE53-3C37E4AE2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140" y="1825625"/>
            <a:ext cx="11020302" cy="3880268"/>
          </a:xfrm>
        </p:spPr>
        <p:txBody>
          <a:bodyPr>
            <a:normAutofit/>
          </a:bodyPr>
          <a:lstStyle/>
          <a:p>
            <a:r>
              <a:rPr lang="en-US" dirty="0"/>
              <a:t>We overviewed techniques for modeling vision and language.</a:t>
            </a:r>
          </a:p>
          <a:p>
            <a:endParaRPr lang="en-US" dirty="0"/>
          </a:p>
          <a:p>
            <a:r>
              <a:rPr lang="en-US" dirty="0"/>
              <a:t>Models based on Transformer encoders.</a:t>
            </a:r>
            <a:endParaRPr lang="en-US" b="1" dirty="0">
              <a:solidFill>
                <a:srgbClr val="E69138"/>
              </a:solidFill>
            </a:endParaRPr>
          </a:p>
          <a:p>
            <a:pPr lvl="1"/>
            <a:r>
              <a:rPr lang="en-US" dirty="0"/>
              <a:t>Can be adapted for tasks like VQA, captioning, retrieval, …</a:t>
            </a:r>
          </a:p>
          <a:p>
            <a:pPr lvl="1"/>
            <a:endParaRPr lang="en-US" dirty="0"/>
          </a:p>
          <a:p>
            <a:r>
              <a:rPr lang="en-US" dirty="0"/>
              <a:t>Dual-encoders versus different types of cross-encoders.</a:t>
            </a:r>
          </a:p>
          <a:p>
            <a:pPr lvl="1"/>
            <a:r>
              <a:rPr lang="en-US" dirty="0"/>
              <a:t>Tradeoffs associated to both types of models.</a:t>
            </a:r>
          </a:p>
          <a:p>
            <a:endParaRPr lang="en-US" dirty="0"/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AE8A237-E094-EB7E-AC14-C2EDBC81D36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87519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87EE-5D1C-1BCC-BFB3-74150DF3D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EE5A-FEA2-F5B5-FCE3-D81C51E6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17F65-A0CC-9507-EF33-FBABF1921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140" y="1825625"/>
            <a:ext cx="11020302" cy="38802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Multimodal datasets are usually data scraped from the web with unknown degrees of conformance, or information about licensing.</a:t>
            </a:r>
          </a:p>
          <a:p>
            <a:pPr lvl="1"/>
            <a:r>
              <a:rPr lang="en-US" dirty="0"/>
              <a:t>We can consider restricting the collection to CC-licensed resources.</a:t>
            </a:r>
          </a:p>
          <a:p>
            <a:pPr lvl="1"/>
            <a:r>
              <a:rPr lang="en-US" dirty="0"/>
              <a:t>Still, could people have reasonably expected that “distribute” or “build upon” included the use for large-scale machine learning?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Datasets scraped from the web nowadays also feature synthetic contents.</a:t>
            </a:r>
          </a:p>
          <a:p>
            <a:pPr lvl="1"/>
            <a:r>
              <a:rPr lang="en-US" dirty="0"/>
              <a:t>Pre-2022 web could be the last large-scale source of non-AI generated data.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13D85A7-8515-83C8-6172-E9F451CB0CE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4E7D-3AE1-2509-2CBE-3760162DE3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86" y="3429000"/>
            <a:ext cx="10793120" cy="13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6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E10BE-6811-4E9B-3B2D-9880634F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5558-D3F7-0CCD-B835-5DDC5153A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86C8-738F-4064-5534-8041A7D59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140" y="1825625"/>
            <a:ext cx="11020302" cy="38802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Large scale web data reflects an English-centric world view and it can lead to multimodal systems that perpetuate harmful stereotypes.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Important challenges related to collecting multimodal data that better reflects the diversity of the world!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1BD72BAA-E20D-3CCB-5D37-273CD35AD97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E7F9B-135F-C1B4-EBA6-9700D85794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94" y="2641037"/>
            <a:ext cx="5699167" cy="21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5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5FAA5-4376-BF5F-81AA-8D759167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EE2FE-7EF6-0E8C-2AB0-4E448FE1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Recent Research in the Area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0897B08-823D-C648-B2E4-DA11BC02CFA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1BA0E-CC08-063E-9E65-5DDCDEE65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49" y="1738188"/>
            <a:ext cx="10515600" cy="4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26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5F75D8FB-A007-DD20-297B-15A432F8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2F80AD3B-CB6C-9EC7-1880-B6F087D2A3A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sp>
        <p:nvSpPr>
          <p:cNvPr id="1018" name="Google Shape;1018;g328f2e5a060_0_24">
            <a:extLst>
              <a:ext uri="{FF2B5EF4-FFF2-40B4-BE49-F238E27FC236}">
                <a16:creationId xmlns:a16="http://schemas.microsoft.com/office/drawing/2014/main" id="{0495689D-B64F-EC86-DD96-E6588CB04E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8150" y="63367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54</a:t>
            </a:fld>
            <a:endParaRPr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97317BDC-A31C-A188-4449-85F0798AD0D6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C53C02A1-D425-3545-F309-E8FDD73171EB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2C217884-9427-2FFD-7880-086CBC72B771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7812A09-B453-281C-54F5-54E66796D171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https://huggingface.co/docs/transformers/main/en/tasks/visual_question_answering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https://colab.research.google.com/github/NielsRogge/Transformers-Tutorials/blob/master/ViLT/Inference_with_ViLT_(visual_question_answering).ipynb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02759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1029" name="Google Shape;1029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148" name="Google Shape;148;p19"/>
          <p:cNvSpPr txBox="1"/>
          <p:nvPr/>
        </p:nvSpPr>
        <p:spPr>
          <a:xfrm>
            <a:off x="937700" y="1579000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Input:</a:t>
            </a:r>
            <a:r>
              <a:rPr lang="pt-PT" sz="2267" b="1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937700" y="4587334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Output:</a:t>
            </a:r>
            <a:r>
              <a:rPr lang="pt-PT" sz="2267" b="1" dirty="0"/>
              <a:t> </a:t>
            </a:r>
            <a:r>
              <a:rPr lang="pt-PT" sz="2267" dirty="0" err="1"/>
              <a:t>Caption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967" y="2252400"/>
            <a:ext cx="4194599" cy="23515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6151633" y="2449067"/>
            <a:ext cx="5558667" cy="1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267" dirty="0" err="1"/>
              <a:t>Besides</a:t>
            </a:r>
            <a:r>
              <a:rPr lang="pt-PT" sz="2267" dirty="0"/>
              <a:t> </a:t>
            </a:r>
            <a:r>
              <a:rPr lang="pt-PT" sz="2267" dirty="0" err="1"/>
              <a:t>simply</a:t>
            </a:r>
            <a:r>
              <a:rPr lang="pt-PT" sz="2267" dirty="0"/>
              <a:t> </a:t>
            </a:r>
            <a:r>
              <a:rPr lang="pt-PT" sz="2267" dirty="0" err="1"/>
              <a:t>describing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, </a:t>
            </a:r>
            <a:r>
              <a:rPr lang="pt-PT" sz="2267" dirty="0" err="1"/>
              <a:t>this</a:t>
            </a:r>
            <a:r>
              <a:rPr lang="pt-PT" sz="2267" dirty="0"/>
              <a:t> can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used</a:t>
            </a:r>
            <a:r>
              <a:rPr lang="pt-PT" sz="2267" dirty="0"/>
              <a:t> for </a:t>
            </a:r>
            <a:r>
              <a:rPr lang="pt-PT" sz="2267" b="1" dirty="0" err="1"/>
              <a:t>search</a:t>
            </a:r>
            <a:r>
              <a:rPr lang="pt-PT" sz="2267" b="1" dirty="0"/>
              <a:t>:</a:t>
            </a:r>
            <a:r>
              <a:rPr lang="pt-PT" sz="2267" dirty="0"/>
              <a:t> </a:t>
            </a:r>
            <a:r>
              <a:rPr lang="pt-PT" sz="2267" dirty="0" err="1"/>
              <a:t>where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query</a:t>
            </a:r>
            <a:r>
              <a:rPr lang="pt-PT" sz="2267" dirty="0"/>
              <a:t> </a:t>
            </a:r>
            <a:r>
              <a:rPr lang="pt-PT" sz="2267" i="1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description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retrieved</a:t>
            </a:r>
            <a:r>
              <a:rPr lang="pt-PT" sz="2267" dirty="0"/>
              <a:t> </a:t>
            </a:r>
            <a:r>
              <a:rPr lang="pt-PT" sz="2267" dirty="0" err="1"/>
              <a:t>documents</a:t>
            </a:r>
            <a:r>
              <a:rPr lang="pt-PT" sz="2267" dirty="0"/>
              <a:t> </a:t>
            </a:r>
            <a:r>
              <a:rPr lang="pt-PT" sz="2267" dirty="0" err="1"/>
              <a:t>may</a:t>
            </a:r>
            <a:r>
              <a:rPr lang="pt-PT" sz="2267" dirty="0"/>
              <a:t>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either</a:t>
            </a:r>
            <a:r>
              <a:rPr lang="pt-PT" sz="2267" dirty="0"/>
              <a:t> </a:t>
            </a:r>
            <a:r>
              <a:rPr lang="pt-PT" sz="2267" dirty="0" err="1"/>
              <a:t>images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/>
          </a:p>
          <a:p>
            <a:pPr algn="ctr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989000" y="5196982"/>
            <a:ext cx="6396000" cy="5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dirty="0"/>
              <a:t>A </a:t>
            </a:r>
            <a:r>
              <a:rPr lang="pt-PT" sz="1867" dirty="0" err="1"/>
              <a:t>picture</a:t>
            </a:r>
            <a:r>
              <a:rPr lang="pt-PT" sz="1867" dirty="0"/>
              <a:t>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MAAT </a:t>
            </a:r>
            <a:r>
              <a:rPr lang="pt-PT" sz="1867" dirty="0" err="1"/>
              <a:t>museum</a:t>
            </a:r>
            <a:r>
              <a:rPr lang="pt-PT" sz="1867" dirty="0"/>
              <a:t> in </a:t>
            </a:r>
            <a:r>
              <a:rPr lang="pt-PT" sz="1867" dirty="0" err="1"/>
              <a:t>Lisbon</a:t>
            </a:r>
            <a:r>
              <a:rPr lang="pt-PT" sz="1867" dirty="0"/>
              <a:t>, </a:t>
            </a:r>
            <a:r>
              <a:rPr lang="pt-PT" sz="1867" dirty="0" err="1"/>
              <a:t>taken</a:t>
            </a:r>
            <a:r>
              <a:rPr lang="pt-PT" sz="1867" dirty="0"/>
              <a:t> </a:t>
            </a:r>
            <a:r>
              <a:rPr lang="pt-PT" sz="1867" dirty="0" err="1"/>
              <a:t>at</a:t>
            </a:r>
            <a:r>
              <a:rPr lang="pt-PT" sz="1867" dirty="0"/>
              <a:t> </a:t>
            </a:r>
            <a:r>
              <a:rPr lang="pt-PT" sz="1867" dirty="0" err="1"/>
              <a:t>night</a:t>
            </a:r>
            <a:endParaRPr sz="1867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C9FB8F68-BA39-600B-2E5F-37284D4129D3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V&amp;L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Tasks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Image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Captioning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F13FBC5-EBD6-5E16-47C9-0194DF57BF1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7</a:t>
            </a:fld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937700" y="1579000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Input:</a:t>
            </a:r>
            <a:r>
              <a:rPr lang="pt-PT" sz="2267" b="1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937700" y="4214084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Output:</a:t>
            </a:r>
            <a:r>
              <a:rPr lang="pt-PT" sz="2267" b="1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5984033" y="1579000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Input:</a:t>
            </a:r>
            <a:r>
              <a:rPr lang="pt-PT" sz="2267" b="1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5984033" y="3205000"/>
            <a:ext cx="4118000" cy="5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>
                <a:solidFill>
                  <a:srgbClr val="E69138"/>
                </a:solidFill>
              </a:rPr>
              <a:t>Output:</a:t>
            </a:r>
            <a:r>
              <a:rPr lang="pt-PT" sz="2267" b="1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967" y="2252401"/>
            <a:ext cx="3550004" cy="1990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DE2EB3E-F7CE-DCF3-1043-24B24A679D69}"/>
              </a:ext>
            </a:extLst>
          </p:cNvPr>
          <p:cNvGrpSpPr/>
          <p:nvPr/>
        </p:nvGrpSpPr>
        <p:grpSpPr>
          <a:xfrm>
            <a:off x="992351" y="4817365"/>
            <a:ext cx="4295863" cy="1056800"/>
            <a:chOff x="702858" y="5005759"/>
            <a:chExt cx="4792348" cy="141777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7AE5C7-1E44-ADF7-6DED-D35D1A0D5D3C}"/>
                </a:ext>
              </a:extLst>
            </p:cNvPr>
            <p:cNvGrpSpPr/>
            <p:nvPr/>
          </p:nvGrpSpPr>
          <p:grpSpPr>
            <a:xfrm>
              <a:off x="996263" y="5005759"/>
              <a:ext cx="4498943" cy="1417774"/>
              <a:chOff x="996263" y="5005759"/>
              <a:chExt cx="4498943" cy="1417774"/>
            </a:xfrm>
          </p:grpSpPr>
          <p:pic>
            <p:nvPicPr>
              <p:cNvPr id="168" name="Google Shape;168;p20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267" y="5074233"/>
                <a:ext cx="4193400" cy="87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0"/>
              <p:cNvPicPr preferRelativeResize="0"/>
              <p:nvPr/>
            </p:nvPicPr>
            <p:blipFill rotWithShape="1">
              <a:blip r:embed="rId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6263" y="5545533"/>
                <a:ext cx="4498943" cy="87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20"/>
              <p:cNvPicPr preferRelativeResize="0"/>
              <p:nvPr/>
            </p:nvPicPr>
            <p:blipFill rotWithShape="1"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60567" y="5005759"/>
                <a:ext cx="3609400" cy="8227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1" name="Google Shape;171;p20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58" y="5241593"/>
              <a:ext cx="4165113" cy="8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0"/>
          <p:cNvSpPr/>
          <p:nvPr/>
        </p:nvSpPr>
        <p:spPr>
          <a:xfrm>
            <a:off x="6845167" y="2318433"/>
            <a:ext cx="3534400" cy="58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B7B7B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maat museum</a:t>
            </a:r>
            <a:endParaRPr sz="1867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18F0FC-8E67-0D94-A91C-6A907A0DE9C7}"/>
              </a:ext>
            </a:extLst>
          </p:cNvPr>
          <p:cNvGrpSpPr/>
          <p:nvPr/>
        </p:nvGrpSpPr>
        <p:grpSpPr>
          <a:xfrm>
            <a:off x="6829563" y="3891598"/>
            <a:ext cx="3550004" cy="1851534"/>
            <a:chOff x="6195417" y="3731267"/>
            <a:chExt cx="4678985" cy="2692267"/>
          </a:xfrm>
        </p:grpSpPr>
        <p:pic>
          <p:nvPicPr>
            <p:cNvPr id="173" name="Google Shape;173;p20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5417" y="3919434"/>
              <a:ext cx="2994032" cy="2245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0"/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03558" y="4774501"/>
              <a:ext cx="2474148" cy="16490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3934" y="3731267"/>
              <a:ext cx="2560468" cy="2560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7329C1E3-3C5E-B7ED-0BA3-2AD65C4D58AF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V&amp;L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Tasks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Cross-Modal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Retrieval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1E685D93-79F2-BED9-2717-0A3C63A96B9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184" name="Google Shape;184;p21"/>
          <p:cNvSpPr txBox="1"/>
          <p:nvPr/>
        </p:nvSpPr>
        <p:spPr>
          <a:xfrm>
            <a:off x="780500" y="1579000"/>
            <a:ext cx="10667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Visual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(V&amp;L) </a:t>
            </a:r>
            <a:r>
              <a:rPr lang="pt-PT" sz="2267" dirty="0" err="1"/>
              <a:t>models</a:t>
            </a:r>
            <a:r>
              <a:rPr lang="pt-PT" sz="2267" dirty="0"/>
              <a:t> are a </a:t>
            </a:r>
            <a:r>
              <a:rPr lang="pt-PT" sz="2267" dirty="0" err="1"/>
              <a:t>collection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can </a:t>
            </a:r>
            <a:r>
              <a:rPr lang="pt-PT" sz="2267" dirty="0" err="1"/>
              <a:t>learn</a:t>
            </a:r>
            <a:r>
              <a:rPr lang="pt-PT" sz="2267" dirty="0"/>
              <a:t> </a:t>
            </a:r>
            <a:r>
              <a:rPr lang="pt-PT" sz="2267" dirty="0" err="1"/>
              <a:t>both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textual</a:t>
            </a:r>
            <a:r>
              <a:rPr lang="pt-PT" sz="2267" b="1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visual</a:t>
            </a:r>
            <a:r>
              <a:rPr lang="pt-PT" sz="2267" b="1" dirty="0"/>
              <a:t> </a:t>
            </a:r>
            <a:r>
              <a:rPr lang="pt-PT" sz="2267" dirty="0" err="1"/>
              <a:t>information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>
              <a:solidFill>
                <a:schemeClr val="dk1"/>
              </a:solidFill>
            </a:endParaRPr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674967" y="4567157"/>
            <a:ext cx="3318000" cy="823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 Encoder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780500" y="2792300"/>
            <a:ext cx="10667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Although</a:t>
            </a:r>
            <a:r>
              <a:rPr lang="pt-PT" sz="2267" dirty="0"/>
              <a:t> </a:t>
            </a: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are </a:t>
            </a:r>
            <a:r>
              <a:rPr lang="pt-PT" sz="2267" dirty="0" err="1"/>
              <a:t>often</a:t>
            </a:r>
            <a:r>
              <a:rPr lang="pt-PT" sz="2267" dirty="0"/>
              <a:t> </a:t>
            </a:r>
            <a:r>
              <a:rPr lang="pt-PT" sz="2267" b="1" dirty="0" err="1"/>
              <a:t>generative</a:t>
            </a:r>
            <a:r>
              <a:rPr lang="pt-PT" sz="2267" b="1" dirty="0"/>
              <a:t> </a:t>
            </a:r>
            <a:r>
              <a:rPr lang="pt-PT" sz="2267" dirty="0"/>
              <a:t>- </a:t>
            </a:r>
            <a:r>
              <a:rPr lang="pt-PT" sz="2267" dirty="0" err="1"/>
              <a:t>capable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generating</a:t>
            </a:r>
            <a:r>
              <a:rPr lang="pt-PT" sz="2267" dirty="0"/>
              <a:t> </a:t>
            </a:r>
            <a:r>
              <a:rPr lang="pt-PT" sz="2267" dirty="0" err="1"/>
              <a:t>captions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images</a:t>
            </a:r>
            <a:r>
              <a:rPr lang="pt-PT" sz="2267" dirty="0"/>
              <a:t> - </a:t>
            </a:r>
            <a:r>
              <a:rPr lang="pt-PT" sz="2267" dirty="0" err="1"/>
              <a:t>we</a:t>
            </a:r>
            <a:r>
              <a:rPr lang="pt-PT" sz="2267" dirty="0"/>
              <a:t> </a:t>
            </a:r>
            <a:r>
              <a:rPr lang="pt-PT" sz="2267" dirty="0" err="1"/>
              <a:t>first</a:t>
            </a:r>
            <a:r>
              <a:rPr lang="pt-PT" sz="2267" dirty="0"/>
              <a:t> </a:t>
            </a:r>
            <a:r>
              <a:rPr lang="pt-PT" sz="2267" dirty="0" err="1"/>
              <a:t>need</a:t>
            </a:r>
            <a:r>
              <a:rPr lang="pt-PT" sz="2267" dirty="0"/>
              <a:t> to </a:t>
            </a:r>
            <a:r>
              <a:rPr lang="pt-PT" sz="2267" dirty="0" err="1"/>
              <a:t>focus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how</a:t>
            </a:r>
            <a:r>
              <a:rPr lang="pt-PT" sz="2267" dirty="0"/>
              <a:t> can </a:t>
            </a: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…</a:t>
            </a:r>
            <a:endParaRPr sz="2267" dirty="0">
              <a:solidFill>
                <a:schemeClr val="dk1"/>
              </a:solidFill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7294333" y="4599923"/>
            <a:ext cx="3318000" cy="8236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Vision Encoder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909767" y="3982790"/>
            <a:ext cx="4848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/>
              <a:t>… understand </a:t>
            </a:r>
            <a:r>
              <a:rPr lang="pt-PT" sz="2267" b="1"/>
              <a:t>text</a:t>
            </a:r>
            <a:r>
              <a:rPr lang="pt-PT" sz="2267"/>
              <a:t>?</a:t>
            </a:r>
            <a:endParaRPr sz="2267"/>
          </a:p>
        </p:txBody>
      </p:sp>
      <p:sp>
        <p:nvSpPr>
          <p:cNvPr id="190" name="Google Shape;190;p21"/>
          <p:cNvSpPr txBox="1"/>
          <p:nvPr/>
        </p:nvSpPr>
        <p:spPr>
          <a:xfrm>
            <a:off x="6529133" y="3982790"/>
            <a:ext cx="4848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 dirty="0"/>
              <a:t>… </a:t>
            </a:r>
            <a:r>
              <a:rPr lang="pt-PT" sz="2267" dirty="0" err="1"/>
              <a:t>understand</a:t>
            </a:r>
            <a:r>
              <a:rPr lang="pt-PT" sz="2267" dirty="0"/>
              <a:t> </a:t>
            </a:r>
            <a:r>
              <a:rPr lang="pt-PT" sz="2267" b="1" dirty="0" err="1"/>
              <a:t>images</a:t>
            </a:r>
            <a:r>
              <a:rPr lang="pt-PT" sz="2267" dirty="0"/>
              <a:t>?</a:t>
            </a:r>
            <a:endParaRPr sz="2267" dirty="0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E9B2BDDD-83A0-73B8-0409-6F47D2BB5266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V&amp;L </a:t>
            </a: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How</a:t>
            </a:r>
            <a:r>
              <a:rPr lang="pt-PT" sz="36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3DE370DB-A8A1-E0C7-C70F-27577F726A4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/>
        </p:nvSpPr>
        <p:spPr>
          <a:xfrm>
            <a:off x="678900" y="1579000"/>
            <a:ext cx="899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199" name="Google Shape;199;p22"/>
          <p:cNvSpPr txBox="1"/>
          <p:nvPr/>
        </p:nvSpPr>
        <p:spPr>
          <a:xfrm>
            <a:off x="780500" y="1579000"/>
            <a:ext cx="10667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Text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first</a:t>
            </a:r>
            <a:r>
              <a:rPr lang="pt-PT" sz="2267" dirty="0"/>
              <a:t> </a:t>
            </a:r>
            <a:r>
              <a:rPr lang="pt-PT" sz="2267" dirty="0" err="1"/>
              <a:t>encoded</a:t>
            </a:r>
            <a:r>
              <a:rPr lang="pt-PT" sz="2267" dirty="0"/>
              <a:t> as </a:t>
            </a:r>
            <a:r>
              <a:rPr lang="pt-PT" sz="2267" dirty="0" err="1"/>
              <a:t>word</a:t>
            </a:r>
            <a:r>
              <a:rPr lang="pt-PT" sz="2267" dirty="0"/>
              <a:t> </a:t>
            </a:r>
            <a:r>
              <a:rPr lang="pt-PT" sz="2267" dirty="0" err="1"/>
              <a:t>embeddings</a:t>
            </a:r>
            <a:r>
              <a:rPr lang="pt-PT" sz="2267" dirty="0"/>
              <a:t> </a:t>
            </a:r>
            <a:r>
              <a:rPr lang="pt-PT" sz="2267" dirty="0" err="1"/>
              <a:t>plus</a:t>
            </a:r>
            <a:r>
              <a:rPr lang="pt-PT" sz="2267" dirty="0"/>
              <a:t> </a:t>
            </a:r>
            <a:r>
              <a:rPr lang="pt-PT" sz="2267" dirty="0" err="1"/>
              <a:t>their</a:t>
            </a:r>
            <a:r>
              <a:rPr lang="pt-PT" sz="2267" dirty="0"/>
              <a:t> </a:t>
            </a:r>
            <a:r>
              <a:rPr lang="pt-PT" sz="2267" dirty="0" err="1"/>
              <a:t>positional</a:t>
            </a:r>
            <a:r>
              <a:rPr lang="pt-PT" sz="2267" dirty="0"/>
              <a:t> </a:t>
            </a:r>
            <a:r>
              <a:rPr lang="pt-PT" sz="2267" dirty="0" err="1"/>
              <a:t>embeddings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dirty="0"/>
          </a:p>
          <a:p>
            <a:pPr algn="just">
              <a:lnSpc>
                <a:spcPct val="115000"/>
              </a:lnSpc>
            </a:pPr>
            <a:r>
              <a:rPr lang="pt-PT" sz="2267" dirty="0" err="1"/>
              <a:t>Text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then</a:t>
            </a:r>
            <a:r>
              <a:rPr lang="pt-PT" sz="2267" dirty="0"/>
              <a:t> </a:t>
            </a:r>
            <a:r>
              <a:rPr lang="pt-PT" sz="2267" dirty="0" err="1"/>
              <a:t>processed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usual pipeline in </a:t>
            </a:r>
            <a:r>
              <a:rPr lang="pt-PT" sz="2267" dirty="0" err="1"/>
              <a:t>order</a:t>
            </a:r>
            <a:r>
              <a:rPr lang="pt-PT" sz="2267" dirty="0"/>
              <a:t> to </a:t>
            </a:r>
            <a:r>
              <a:rPr lang="pt-PT" sz="2267" dirty="0" err="1"/>
              <a:t>obtain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/>
              <a:t>contextual </a:t>
            </a:r>
            <a:r>
              <a:rPr lang="pt-PT" sz="2267" b="1" dirty="0" err="1"/>
              <a:t>embeddings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10388667" y="209767"/>
            <a:ext cx="1554400" cy="37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Text</a:t>
            </a:r>
            <a:endParaRPr sz="1867" b="1">
              <a:solidFill>
                <a:schemeClr val="lt1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033" y="3613684"/>
            <a:ext cx="2491536" cy="210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4267" y="3650534"/>
            <a:ext cx="2243824" cy="203396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3202660" y="4139116"/>
            <a:ext cx="79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4000" b="1"/>
              <a:t>…</a:t>
            </a:r>
            <a:endParaRPr sz="4000" b="1"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9552" y="3613684"/>
            <a:ext cx="4821731" cy="2107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8547375" y="4139116"/>
            <a:ext cx="79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4000" b="1"/>
              <a:t>…</a:t>
            </a:r>
            <a:endParaRPr sz="4000" b="1"/>
          </a:p>
        </p:txBody>
      </p:sp>
      <p:sp>
        <p:nvSpPr>
          <p:cNvPr id="4" name="Google Shape;130;p18">
            <a:extLst>
              <a:ext uri="{FF2B5EF4-FFF2-40B4-BE49-F238E27FC236}">
                <a16:creationId xmlns:a16="http://schemas.microsoft.com/office/drawing/2014/main" id="{BA84FCEB-0650-0545-801F-B50BBC161597}"/>
              </a:ext>
            </a:extLst>
          </p:cNvPr>
          <p:cNvSpPr txBox="1">
            <a:spLocks/>
          </p:cNvSpPr>
          <p:nvPr/>
        </p:nvSpPr>
        <p:spPr>
          <a:xfrm>
            <a:off x="678900" y="57528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600" b="1" dirty="0" err="1">
                <a:solidFill>
                  <a:schemeClr val="tx1"/>
                </a:solidFill>
                <a:latin typeface="Playfair Display" pitchFamily="2" charset="77"/>
              </a:rPr>
              <a:t>Model</a:t>
            </a:r>
            <a:r>
              <a:rPr lang="pt-PT" sz="3600" b="1" dirty="0">
                <a:solidFill>
                  <a:schemeClr val="tx1"/>
                </a:solidFill>
                <a:latin typeface="Playfair Display" pitchFamily="2" charset="77"/>
              </a:rPr>
              <a:t> Input: </a:t>
            </a:r>
            <a:r>
              <a:rPr lang="pt-PT" sz="3600" dirty="0" err="1">
                <a:solidFill>
                  <a:schemeClr val="tx1"/>
                </a:solidFill>
                <a:latin typeface="Playfair Display" pitchFamily="2" charset="77"/>
              </a:rPr>
              <a:t>Text</a:t>
            </a:r>
            <a:endParaRPr lang="pt-PT" sz="36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F3F44CA-BA3A-0C71-E395-EAE2F6974F8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2587</Words>
  <Application>Microsoft Macintosh PowerPoint</Application>
  <PresentationFormat>Widescreen</PresentationFormat>
  <Paragraphs>515</Paragraphs>
  <Slides>55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Playfair Display</vt:lpstr>
      <vt:lpstr>Open Sans</vt:lpstr>
      <vt:lpstr>Arial</vt:lpstr>
      <vt:lpstr>Calibri</vt:lpstr>
      <vt:lpstr>Tema do Office</vt:lpstr>
      <vt:lpstr>PowerPoint Presentation</vt:lpstr>
      <vt:lpstr>Vision​ and Language: What? Why?</vt:lpstr>
      <vt:lpstr>Processing Vision and Language can Reduce Ambiguity!</vt:lpstr>
      <vt:lpstr>Vision​ and Language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Multimodal Datasets</vt:lpstr>
      <vt:lpstr>Two Types of Datasets in General</vt:lpstr>
      <vt:lpstr>Degree of Multimodality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CLIP Extensions</vt:lpstr>
      <vt:lpstr>Exercise Time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Ethical Issues (1)</vt:lpstr>
      <vt:lpstr>Ethical Issues (2)</vt:lpstr>
      <vt:lpstr>Where to Find Recent Research in the Area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21</cp:revision>
  <dcterms:created xsi:type="dcterms:W3CDTF">2021-05-12T11:20:31Z</dcterms:created>
  <dcterms:modified xsi:type="dcterms:W3CDTF">2026-01-23T12:04:21Z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